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5" r:id="rId3"/>
    <p:sldMasterId id="2147483682" r:id="rId4"/>
    <p:sldMasterId id="2147483689" r:id="rId5"/>
  </p:sldMasterIdLst>
  <p:notesMasterIdLst>
    <p:notesMasterId r:id="rId17"/>
  </p:notesMasterIdLst>
  <p:sldIdLst>
    <p:sldId id="276" r:id="rId6"/>
    <p:sldId id="277" r:id="rId7"/>
    <p:sldId id="260" r:id="rId8"/>
    <p:sldId id="261" r:id="rId9"/>
    <p:sldId id="284" r:id="rId10"/>
    <p:sldId id="263" r:id="rId11"/>
    <p:sldId id="264" r:id="rId12"/>
    <p:sldId id="283" r:id="rId13"/>
    <p:sldId id="267" r:id="rId14"/>
    <p:sldId id="266" r:id="rId15"/>
    <p:sldId id="279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4" autoAdjust="0"/>
  </p:normalViewPr>
  <p:slideViewPr>
    <p:cSldViewPr>
      <p:cViewPr>
        <p:scale>
          <a:sx n="78" d="100"/>
          <a:sy n="78" d="100"/>
        </p:scale>
        <p:origin x="-129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628A5-6F79-42B0-B3CF-AA70F5412F60}" type="datetimeFigureOut">
              <a:rPr lang="fr-FR" smtClean="0"/>
              <a:t>10/03/2015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F48C-AF80-4DB7-934B-812E57DFA1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338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dirty="0" smtClean="0"/>
              <a:t>(1/2 journée à journée)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 smtClean="0"/>
              <a:t>Travaille dans l’urgence, n’a pas le temps de s’adapter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 smtClean="0"/>
              <a:t>avocats notaires, ou soumis au devoir de réserve (fonctionnaire),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 smtClean="0"/>
              <a:t>Enclin à ne rien partager =&gt; peu de transmission de savoir-faire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0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F48C-AF80-4DB7-934B-812E57DFA1D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069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err="1" smtClean="0"/>
              <a:t>proteiforme</a:t>
            </a:r>
            <a:endParaRPr lang="fr-FR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 droit se construit dans le temps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F48C-AF80-4DB7-934B-812E57DFA1D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95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Culturel</a:t>
            </a:r>
            <a:r>
              <a:rPr lang="fr-FR" baseline="0" dirty="0" smtClean="0"/>
              <a:t> : fossé des générations : oui mais évolue…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F48C-AF80-4DB7-934B-812E57DFA1D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588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 smtClean="0"/>
              <a:t>Décision d’achat selon le contenu l’abonnement le mode de connexion, le prix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1" dirty="0" smtClean="0"/>
              <a:t>A noter </a:t>
            </a:r>
            <a:r>
              <a:rPr lang="fr-FR" sz="1200" b="1" dirty="0" smtClean="0"/>
              <a:t>: obtention de documents (</a:t>
            </a:r>
            <a:r>
              <a:rPr lang="fr-FR" sz="1200" b="1" dirty="0" err="1" smtClean="0"/>
              <a:t>pay</a:t>
            </a:r>
            <a:r>
              <a:rPr lang="fr-FR" sz="1200" b="1" dirty="0" smtClean="0"/>
              <a:t> per </a:t>
            </a:r>
            <a:r>
              <a:rPr lang="fr-FR" sz="1200" b="1" dirty="0" err="1" smtClean="0"/>
              <a:t>view</a:t>
            </a:r>
            <a:r>
              <a:rPr lang="fr-FR" sz="1200" b="1" dirty="0" smtClean="0"/>
              <a:t>) peu existant pour la doctrine </a:t>
            </a:r>
            <a:r>
              <a:rPr lang="fr-FR" sz="1200" b="1" dirty="0" err="1" smtClean="0"/>
              <a:t>françaaise</a:t>
            </a:r>
            <a:r>
              <a:rPr lang="fr-FR" sz="1200" b="1" dirty="0" smtClean="0"/>
              <a:t>, existe en droit UE et international mais commandes non accessibles par les documentalistes (CB)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 smtClean="0"/>
              <a:t>universités : Couperin (négociation centralisée)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 smtClean="0"/>
              <a:t>universités : Couperin (négociation centralisée)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 smtClean="0"/>
              <a:t>Petites structures qui se débrouillent (souvent sans documentaliste)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Juriste pas prêt à être cobaye, il faut que ça marche parfaitement pour s’investir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 smtClean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F48C-AF80-4DB7-934B-812E57DFA1D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213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Doctrine</a:t>
            </a:r>
            <a:r>
              <a:rPr lang="fr-FR" baseline="0" dirty="0" smtClean="0"/>
              <a:t> gratuite à manier avec précaution. Interprétations peuvent prêter à confusion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Apporte compléments d’infos et signaux faibles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F48C-AF80-4DB7-934B-812E57DFA1D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39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dirty="0" smtClean="0"/>
              <a:t>(circuit classique de l’information) 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2F48C-AF80-4DB7-934B-812E57DFA1D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67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comm_home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39200" y="4452508"/>
            <a:ext cx="8280000" cy="7200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Sous-</a:t>
            </a:r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  <p:sp>
        <p:nvSpPr>
          <p:cNvPr id="7" name="ZoneTexte 7"/>
          <p:cNvSpPr txBox="1"/>
          <p:nvPr userDrawn="1"/>
        </p:nvSpPr>
        <p:spPr>
          <a:xfrm>
            <a:off x="905753" y="5756962"/>
            <a:ext cx="1901957" cy="677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B2C700"/>
                </a:solidFill>
                <a:latin typeface="Arial Black" pitchFamily="34" charset="0"/>
              </a:rPr>
              <a:t>INNOVATION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08ACBE"/>
                </a:solidFill>
                <a:latin typeface="Arial Black" pitchFamily="34" charset="0"/>
              </a:rPr>
              <a:t>PASSION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800367"/>
                </a:solidFill>
                <a:latin typeface="Arial Black" pitchFamily="34" charset="0"/>
              </a:rPr>
              <a:t>EXPERTISE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E45312"/>
                </a:solidFill>
                <a:latin typeface="Arial Black" pitchFamily="34" charset="0"/>
              </a:rPr>
              <a:t>COLLECTIF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F3A500"/>
                </a:solidFill>
                <a:latin typeface="Arial Black" pitchFamily="34" charset="0"/>
              </a:rPr>
              <a:t>AUDACE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56800" y="6148800"/>
            <a:ext cx="2134800" cy="226800"/>
          </a:xfrm>
        </p:spPr>
        <p:txBody>
          <a:bodyPr>
            <a:no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ctrTitle" hasCustomPrompt="1"/>
          </p:nvPr>
        </p:nvSpPr>
        <p:spPr>
          <a:xfrm>
            <a:off x="438912" y="3008249"/>
            <a:ext cx="8280000" cy="1440000"/>
          </a:xfrm>
        </p:spPr>
        <p:txBody>
          <a:bodyPr anchor="t">
            <a:normAutofit/>
          </a:bodyPr>
          <a:lstStyle>
            <a:lvl1pPr algn="l">
              <a:defRPr sz="4200" cap="all" baseline="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072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89600" y="1524001"/>
            <a:ext cx="8236800" cy="4258800"/>
          </a:xfrm>
        </p:spPr>
        <p:txBody>
          <a:bodyPr/>
          <a:lstStyle>
            <a:lvl1pPr>
              <a:defRPr baseline="0"/>
            </a:lvl1pPr>
            <a:lvl2pPr>
              <a:defRPr>
                <a:solidFill>
                  <a:schemeClr val="tx1"/>
                </a:solidFill>
              </a:defRPr>
            </a:lvl2pPr>
            <a:lvl3pPr marL="180975" indent="0">
              <a:buFont typeface="Wingdings" pitchFamily="2" charset="2"/>
              <a:buNone/>
              <a:defRPr>
                <a:solidFill>
                  <a:schemeClr val="tx1"/>
                </a:solidFill>
              </a:defRPr>
            </a:lvl3pPr>
            <a:lvl4pPr marL="360000" indent="-180975">
              <a:buFont typeface="Wingdings" pitchFamily="2" charset="2"/>
              <a:buChar char="§"/>
              <a:defRPr/>
            </a:lvl4pPr>
            <a:lvl5pPr marL="360000" indent="0"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insérer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</a:t>
            </a:r>
            <a:r>
              <a:rPr lang="fr-FR" noProof="0" dirty="0" err="1" smtClean="0"/>
              <a:t>atri</a:t>
            </a:r>
            <a:r>
              <a:rPr lang="en-US" dirty="0" err="1" smtClean="0"/>
              <a:t>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fr-FR" noProof="0" dirty="0" smtClean="0"/>
              <a:t>Cinq</a:t>
            </a:r>
            <a:r>
              <a:rPr lang="en-US" dirty="0" err="1" smtClean="0"/>
              <a:t>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0370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5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3724275" y="524774"/>
            <a:ext cx="4876800" cy="310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4179600" y="2039250"/>
            <a:ext cx="4259262" cy="13811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dirty="0" smtClean="0"/>
              <a:t>Zone de titre</a:t>
            </a:r>
            <a:endParaRPr lang="fr-FR" dirty="0"/>
          </a:p>
        </p:txBody>
      </p:sp>
      <p:sp>
        <p:nvSpPr>
          <p:cNvPr id="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9374" y="712625"/>
            <a:ext cx="1587262" cy="1178719"/>
          </a:xfrm>
        </p:spPr>
        <p:txBody>
          <a:bodyPr anchor="t">
            <a:noAutofit/>
          </a:bodyPr>
          <a:lstStyle>
            <a:lvl1pPr marL="0" indent="0" algn="r">
              <a:buNone/>
              <a:defRPr sz="8000" b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dirty="0" smtClean="0"/>
              <a:t>N°</a:t>
            </a:r>
          </a:p>
        </p:txBody>
      </p:sp>
      <p:pic>
        <p:nvPicPr>
          <p:cNvPr id="10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65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6000" y="1514476"/>
            <a:ext cx="5169600" cy="4266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entrer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en-US" dirty="0" err="1" smtClean="0"/>
              <a:t>Sixième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9600" y="1514476"/>
            <a:ext cx="2876550" cy="4266000"/>
          </a:xfrm>
        </p:spPr>
        <p:txBody>
          <a:bodyPr>
            <a:norm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0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« Cliquez pour modifier le texte. »</a:t>
            </a:r>
          </a:p>
          <a:p>
            <a:pPr lvl="5"/>
            <a:r>
              <a:rPr lang="fr-FR" dirty="0" smtClean="0"/>
              <a:t>Auteur</a:t>
            </a:r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53091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126645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438912" y="3008249"/>
            <a:ext cx="8280000" cy="1440000"/>
          </a:xfrm>
        </p:spPr>
        <p:txBody>
          <a:bodyPr anchor="t">
            <a:normAutofit/>
          </a:bodyPr>
          <a:lstStyle>
            <a:lvl1pPr algn="l">
              <a:defRPr sz="4200" cap="all" baseline="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39200" y="4452508"/>
            <a:ext cx="8280000" cy="7200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Sous-</a:t>
            </a:r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  <p:sp>
        <p:nvSpPr>
          <p:cNvPr id="7" name="ZoneTexte 7"/>
          <p:cNvSpPr txBox="1"/>
          <p:nvPr userDrawn="1"/>
        </p:nvSpPr>
        <p:spPr>
          <a:xfrm>
            <a:off x="905753" y="5756962"/>
            <a:ext cx="1901957" cy="677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B2C700"/>
                </a:solidFill>
                <a:latin typeface="Arial Black" pitchFamily="34" charset="0"/>
              </a:rPr>
              <a:t>INNOVATION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08ACBE"/>
                </a:solidFill>
                <a:latin typeface="Arial Black" pitchFamily="34" charset="0"/>
              </a:rPr>
              <a:t>PASSION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800367"/>
                </a:solidFill>
                <a:latin typeface="Arial Black" pitchFamily="34" charset="0"/>
              </a:rPr>
              <a:t>EXPERTISE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E45312"/>
                </a:solidFill>
                <a:latin typeface="Arial Black" pitchFamily="34" charset="0"/>
              </a:rPr>
              <a:t>COLLECTIF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F3A500"/>
                </a:solidFill>
                <a:latin typeface="Arial Black" pitchFamily="34" charset="0"/>
              </a:rPr>
              <a:t>AUDACE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56800" y="6148800"/>
            <a:ext cx="2134800" cy="226800"/>
          </a:xfrm>
        </p:spPr>
        <p:txBody>
          <a:bodyPr>
            <a:no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3805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2718000" y="889200"/>
            <a:ext cx="3348000" cy="55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  <a:cs typeface="Arial" pitchFamily="34" charset="0"/>
              </a:rPr>
              <a:t>SOMMAIRE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4000"/>
            <a:ext cx="6238875" cy="2818800"/>
          </a:xfrm>
        </p:spPr>
        <p:txBody>
          <a:bodyPr/>
          <a:lstStyle>
            <a:lvl1pPr marL="342900" indent="-342900">
              <a:lnSpc>
                <a:spcPts val="1700"/>
              </a:lnSpc>
              <a:spcBef>
                <a:spcPts val="800"/>
              </a:spcBef>
              <a:buFont typeface="+mj-lt"/>
              <a:buAutoNum type="arabicPeriod"/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1</a:t>
            </a:r>
          </a:p>
        </p:txBody>
      </p:sp>
      <p:pic>
        <p:nvPicPr>
          <p:cNvPr id="7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11144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890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89600" y="1524001"/>
            <a:ext cx="8236800" cy="4258800"/>
          </a:xfrm>
        </p:spPr>
        <p:txBody>
          <a:bodyPr/>
          <a:lstStyle>
            <a:lvl1pPr>
              <a:defRPr baseline="0"/>
            </a:lvl1pPr>
            <a:lvl2pPr>
              <a:defRPr>
                <a:solidFill>
                  <a:schemeClr val="tx1"/>
                </a:solidFill>
              </a:defRPr>
            </a:lvl2pPr>
            <a:lvl3pPr marL="180975" indent="0">
              <a:buFont typeface="Wingdings" pitchFamily="2" charset="2"/>
              <a:buNone/>
              <a:defRPr>
                <a:solidFill>
                  <a:schemeClr val="tx1"/>
                </a:solidFill>
              </a:defRPr>
            </a:lvl3pPr>
            <a:lvl4pPr marL="360000" indent="-180975">
              <a:buFont typeface="Wingdings" pitchFamily="2" charset="2"/>
              <a:buChar char="§"/>
              <a:defRPr/>
            </a:lvl4pPr>
            <a:lvl5pPr marL="360000" indent="0"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insérer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</a:t>
            </a:r>
            <a:r>
              <a:rPr lang="fr-FR" noProof="0" dirty="0" err="1" smtClean="0"/>
              <a:t>atri</a:t>
            </a:r>
            <a:r>
              <a:rPr lang="en-US" dirty="0" err="1" smtClean="0"/>
              <a:t>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fr-FR" noProof="0" dirty="0" smtClean="0"/>
              <a:t>Cinq</a:t>
            </a:r>
            <a:r>
              <a:rPr lang="en-US" dirty="0" err="1" smtClean="0"/>
              <a:t>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978943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 userDrawn="1"/>
        </p:nvSpPr>
        <p:spPr>
          <a:xfrm>
            <a:off x="3724275" y="524774"/>
            <a:ext cx="4876800" cy="3105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179600" y="2039250"/>
            <a:ext cx="4259262" cy="13811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dirty="0" smtClean="0"/>
              <a:t>Zone de titre</a:t>
            </a:r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9374" y="712625"/>
            <a:ext cx="1587262" cy="1178719"/>
          </a:xfrm>
        </p:spPr>
        <p:txBody>
          <a:bodyPr anchor="t">
            <a:noAutofit/>
          </a:bodyPr>
          <a:lstStyle>
            <a:lvl1pPr marL="0" indent="0" algn="r">
              <a:buNone/>
              <a:defRPr sz="8000" b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N°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503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6000" y="1514476"/>
            <a:ext cx="5169600" cy="4266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entrer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en-US" dirty="0" err="1" smtClean="0"/>
              <a:t>Sixième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9600" y="1514476"/>
            <a:ext cx="2876550" cy="4266000"/>
          </a:xfrm>
        </p:spPr>
        <p:txBody>
          <a:bodyPr>
            <a:norm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0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« Cliquez pour modifier le texte. »</a:t>
            </a:r>
          </a:p>
          <a:p>
            <a:pPr lvl="5"/>
            <a:r>
              <a:rPr lang="fr-FR" dirty="0" smtClean="0"/>
              <a:t>Auteur</a:t>
            </a:r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851901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12500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rgbClr val="606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2718000" y="889200"/>
            <a:ext cx="3348000" cy="55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  <a:cs typeface="Arial" pitchFamily="34" charset="0"/>
              </a:rPr>
              <a:t>SOMMAIRE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4000"/>
            <a:ext cx="6238875" cy="2818800"/>
          </a:xfrm>
        </p:spPr>
        <p:txBody>
          <a:bodyPr/>
          <a:lstStyle>
            <a:lvl1pPr marL="342900" indent="-342900">
              <a:lnSpc>
                <a:spcPts val="1700"/>
              </a:lnSpc>
              <a:spcBef>
                <a:spcPts val="800"/>
              </a:spcBef>
              <a:buFont typeface="+mj-lt"/>
              <a:buAutoNum type="arabicPeriod"/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1</a:t>
            </a:r>
          </a:p>
        </p:txBody>
      </p:sp>
      <p:pic>
        <p:nvPicPr>
          <p:cNvPr id="7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11144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3478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2901" y="0"/>
            <a:ext cx="9138198" cy="68580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438912" y="3008249"/>
            <a:ext cx="8280000" cy="1440000"/>
          </a:xfrm>
        </p:spPr>
        <p:txBody>
          <a:bodyPr anchor="t">
            <a:normAutofit/>
          </a:bodyPr>
          <a:lstStyle>
            <a:lvl1pPr algn="l">
              <a:defRPr sz="4200" cap="all" baseline="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39200" y="4452508"/>
            <a:ext cx="8280000" cy="7200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Sous-</a:t>
            </a:r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  <p:sp>
        <p:nvSpPr>
          <p:cNvPr id="7" name="ZoneTexte 7"/>
          <p:cNvSpPr txBox="1"/>
          <p:nvPr userDrawn="1"/>
        </p:nvSpPr>
        <p:spPr>
          <a:xfrm>
            <a:off x="905753" y="5756962"/>
            <a:ext cx="1901957" cy="677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B2C700"/>
                </a:solidFill>
                <a:latin typeface="Arial Black" pitchFamily="34" charset="0"/>
              </a:rPr>
              <a:t>INNOVATION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08ACBE"/>
                </a:solidFill>
                <a:latin typeface="Arial Black" pitchFamily="34" charset="0"/>
              </a:rPr>
              <a:t>PASSION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800367"/>
                </a:solidFill>
                <a:latin typeface="Arial Black" pitchFamily="34" charset="0"/>
              </a:rPr>
              <a:t>EXPERTISE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E45312"/>
                </a:solidFill>
                <a:latin typeface="Arial Black" pitchFamily="34" charset="0"/>
              </a:rPr>
              <a:t>COLLECTIF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F3A500"/>
                </a:solidFill>
                <a:latin typeface="Arial Black" pitchFamily="34" charset="0"/>
              </a:rPr>
              <a:t>AUDACE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56800" y="6148800"/>
            <a:ext cx="2134800" cy="226800"/>
          </a:xfrm>
        </p:spPr>
        <p:txBody>
          <a:bodyPr>
            <a:no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0778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2718000" y="889200"/>
            <a:ext cx="3348000" cy="55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  <a:cs typeface="Arial" pitchFamily="34" charset="0"/>
              </a:rPr>
              <a:t>SOMMAIRE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4000"/>
            <a:ext cx="6238875" cy="2818800"/>
          </a:xfrm>
        </p:spPr>
        <p:txBody>
          <a:bodyPr/>
          <a:lstStyle>
            <a:lvl1pPr marL="342900" indent="-342900">
              <a:lnSpc>
                <a:spcPts val="1700"/>
              </a:lnSpc>
              <a:spcBef>
                <a:spcPts val="800"/>
              </a:spcBef>
              <a:buFont typeface="+mj-lt"/>
              <a:buAutoNum type="arabicPeriod"/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1</a:t>
            </a:r>
          </a:p>
        </p:txBody>
      </p:sp>
      <p:pic>
        <p:nvPicPr>
          <p:cNvPr id="7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11144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41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89600" y="1524001"/>
            <a:ext cx="8236800" cy="4258800"/>
          </a:xfrm>
        </p:spPr>
        <p:txBody>
          <a:bodyPr/>
          <a:lstStyle>
            <a:lvl1pPr>
              <a:defRPr baseline="0"/>
            </a:lvl1pPr>
            <a:lvl2pPr>
              <a:defRPr>
                <a:solidFill>
                  <a:schemeClr val="tx1"/>
                </a:solidFill>
              </a:defRPr>
            </a:lvl2pPr>
            <a:lvl3pPr marL="180975" indent="0">
              <a:buFont typeface="Wingdings" pitchFamily="2" charset="2"/>
              <a:buNone/>
              <a:defRPr>
                <a:solidFill>
                  <a:schemeClr val="tx1"/>
                </a:solidFill>
              </a:defRPr>
            </a:lvl3pPr>
            <a:lvl4pPr marL="360000" indent="-180975">
              <a:buFont typeface="Wingdings" pitchFamily="2" charset="2"/>
              <a:buChar char="§"/>
              <a:defRPr/>
            </a:lvl4pPr>
            <a:lvl5pPr marL="360000" indent="0"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insérer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</a:t>
            </a:r>
            <a:r>
              <a:rPr lang="fr-FR" noProof="0" dirty="0" err="1" smtClean="0"/>
              <a:t>atri</a:t>
            </a:r>
            <a:r>
              <a:rPr lang="en-US" dirty="0" err="1" smtClean="0"/>
              <a:t>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fr-FR" noProof="0" dirty="0" smtClean="0"/>
              <a:t>Cinq</a:t>
            </a:r>
            <a:r>
              <a:rPr lang="en-US" dirty="0" err="1" smtClean="0"/>
              <a:t>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258447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2901" y="0"/>
            <a:ext cx="9138198" cy="68580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3724275" y="524774"/>
            <a:ext cx="4876800" cy="31051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179600" y="2039250"/>
            <a:ext cx="4259262" cy="13811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dirty="0" smtClean="0"/>
              <a:t>Zone de titre</a:t>
            </a:r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9374" y="712625"/>
            <a:ext cx="1587262" cy="1178719"/>
          </a:xfrm>
        </p:spPr>
        <p:txBody>
          <a:bodyPr anchor="t">
            <a:noAutofit/>
          </a:bodyPr>
          <a:lstStyle>
            <a:lvl1pPr marL="0" indent="0" algn="r">
              <a:buNone/>
              <a:defRPr sz="8000" b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N°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122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6000" y="1514476"/>
            <a:ext cx="5169600" cy="4266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entrer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en-US" dirty="0" err="1" smtClean="0"/>
              <a:t>Sixième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9600" y="1514476"/>
            <a:ext cx="2876550" cy="4266000"/>
          </a:xfrm>
        </p:spPr>
        <p:txBody>
          <a:bodyPr>
            <a:norm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0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« Cliquez pour modifier le texte. »</a:t>
            </a:r>
          </a:p>
          <a:p>
            <a:pPr lvl="5"/>
            <a:r>
              <a:rPr lang="fr-FR" dirty="0" smtClean="0"/>
              <a:t>Auteur</a:t>
            </a:r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0996392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8052412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438912" y="3008249"/>
            <a:ext cx="8280000" cy="1440000"/>
          </a:xfrm>
        </p:spPr>
        <p:txBody>
          <a:bodyPr anchor="t">
            <a:normAutofit/>
          </a:bodyPr>
          <a:lstStyle>
            <a:lvl1pPr algn="l">
              <a:defRPr sz="4200" cap="all" baseline="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39200" y="4452508"/>
            <a:ext cx="8280000" cy="7200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Sous-</a:t>
            </a:r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  <p:sp>
        <p:nvSpPr>
          <p:cNvPr id="7" name="ZoneTexte 7"/>
          <p:cNvSpPr txBox="1"/>
          <p:nvPr userDrawn="1"/>
        </p:nvSpPr>
        <p:spPr>
          <a:xfrm>
            <a:off x="905753" y="5756962"/>
            <a:ext cx="1901957" cy="677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B2C700"/>
                </a:solidFill>
                <a:latin typeface="Arial Black" pitchFamily="34" charset="0"/>
              </a:rPr>
              <a:t>INNOVATION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08ACBE"/>
                </a:solidFill>
                <a:latin typeface="Arial Black" pitchFamily="34" charset="0"/>
              </a:rPr>
              <a:t>PASSION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800367"/>
                </a:solidFill>
                <a:latin typeface="Arial Black" pitchFamily="34" charset="0"/>
              </a:rPr>
              <a:t>EXPERTISE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E45312"/>
                </a:solidFill>
                <a:latin typeface="Arial Black" pitchFamily="34" charset="0"/>
              </a:rPr>
              <a:t>COLLECTIF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F3A500"/>
                </a:solidFill>
                <a:latin typeface="Arial Black" pitchFamily="34" charset="0"/>
              </a:rPr>
              <a:t>AUDACE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56800" y="6148800"/>
            <a:ext cx="2134800" cy="226800"/>
          </a:xfrm>
        </p:spPr>
        <p:txBody>
          <a:bodyPr>
            <a:no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6709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 userDrawn="1"/>
        </p:nvSpPr>
        <p:spPr>
          <a:xfrm>
            <a:off x="2718000" y="889200"/>
            <a:ext cx="3348000" cy="55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  <a:cs typeface="Arial" pitchFamily="34" charset="0"/>
              </a:rPr>
              <a:t>SOMMAIRE</a:t>
            </a:r>
          </a:p>
        </p:txBody>
      </p:sp>
      <p:sp>
        <p:nvSpPr>
          <p:cNvPr id="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4000"/>
            <a:ext cx="6238875" cy="2818800"/>
          </a:xfrm>
        </p:spPr>
        <p:txBody>
          <a:bodyPr/>
          <a:lstStyle>
            <a:lvl1pPr marL="342900" indent="-342900">
              <a:lnSpc>
                <a:spcPts val="1700"/>
              </a:lnSpc>
              <a:spcBef>
                <a:spcPts val="800"/>
              </a:spcBef>
              <a:buFont typeface="+mj-lt"/>
              <a:buAutoNum type="arabicPeriod"/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1</a:t>
            </a:r>
          </a:p>
        </p:txBody>
      </p:sp>
      <p:pic>
        <p:nvPicPr>
          <p:cNvPr id="7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11144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289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89600" y="1524001"/>
            <a:ext cx="8236800" cy="4258800"/>
          </a:xfrm>
        </p:spPr>
        <p:txBody>
          <a:bodyPr/>
          <a:lstStyle>
            <a:lvl1pPr>
              <a:defRPr baseline="0"/>
            </a:lvl1pPr>
            <a:lvl2pPr>
              <a:defRPr>
                <a:solidFill>
                  <a:schemeClr val="tx1"/>
                </a:solidFill>
              </a:defRPr>
            </a:lvl2pPr>
            <a:lvl3pPr marL="180975" indent="0">
              <a:buFont typeface="Wingdings" pitchFamily="2" charset="2"/>
              <a:buNone/>
              <a:defRPr>
                <a:solidFill>
                  <a:schemeClr val="tx1"/>
                </a:solidFill>
              </a:defRPr>
            </a:lvl3pPr>
            <a:lvl4pPr marL="360000" indent="-180975">
              <a:buFont typeface="Wingdings" pitchFamily="2" charset="2"/>
              <a:buChar char="§"/>
              <a:defRPr/>
            </a:lvl4pPr>
            <a:lvl5pPr marL="360000" indent="0"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insérer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</a:t>
            </a:r>
            <a:r>
              <a:rPr lang="fr-FR" noProof="0" dirty="0" err="1" smtClean="0"/>
              <a:t>atri</a:t>
            </a:r>
            <a:r>
              <a:rPr lang="en-US" dirty="0" err="1" smtClean="0"/>
              <a:t>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fr-FR" noProof="0" dirty="0" smtClean="0"/>
              <a:t>Cinq</a:t>
            </a:r>
            <a:r>
              <a:rPr lang="en-US" dirty="0" err="1" smtClean="0"/>
              <a:t>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fr-FR" noProof="0" dirty="0" smtClean="0"/>
              <a:t>Titre de la partie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77731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3724275" y="524774"/>
            <a:ext cx="4876800" cy="31051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179600" y="2039250"/>
            <a:ext cx="4259262" cy="13811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dirty="0" smtClean="0"/>
              <a:t>Zone de titre</a:t>
            </a:r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9374" y="712625"/>
            <a:ext cx="1587262" cy="1178719"/>
          </a:xfrm>
        </p:spPr>
        <p:txBody>
          <a:bodyPr anchor="t">
            <a:noAutofit/>
          </a:bodyPr>
          <a:lstStyle>
            <a:lvl1pPr marL="0" indent="0" algn="r">
              <a:buNone/>
              <a:defRPr sz="8000" b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N°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8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89600" y="1524001"/>
            <a:ext cx="8236800" cy="4258800"/>
          </a:xfrm>
        </p:spPr>
        <p:txBody>
          <a:bodyPr/>
          <a:lstStyle>
            <a:lvl1pPr>
              <a:defRPr baseline="0"/>
            </a:lvl1pPr>
            <a:lvl2pPr>
              <a:defRPr>
                <a:solidFill>
                  <a:schemeClr val="tx1"/>
                </a:solidFill>
              </a:defRPr>
            </a:lvl2pPr>
            <a:lvl3pPr marL="180975" indent="0">
              <a:buFont typeface="Wingdings" pitchFamily="2" charset="2"/>
              <a:buNone/>
              <a:defRPr>
                <a:solidFill>
                  <a:schemeClr val="tx1"/>
                </a:solidFill>
              </a:defRPr>
            </a:lvl3pPr>
            <a:lvl4pPr marL="360000" indent="-180975">
              <a:buFont typeface="Wingdings" pitchFamily="2" charset="2"/>
              <a:buChar char="§"/>
              <a:defRPr/>
            </a:lvl4pPr>
            <a:lvl5pPr marL="360000" indent="0"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insérer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</a:t>
            </a:r>
            <a:r>
              <a:rPr lang="fr-FR" noProof="0" dirty="0" err="1" smtClean="0"/>
              <a:t>atri</a:t>
            </a:r>
            <a:r>
              <a:rPr lang="en-US" dirty="0" err="1" smtClean="0"/>
              <a:t>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fr-FR" noProof="0" dirty="0" smtClean="0"/>
              <a:t>Cinq</a:t>
            </a:r>
            <a:r>
              <a:rPr lang="en-US" dirty="0" err="1" smtClean="0"/>
              <a:t>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698016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6000" y="1514476"/>
            <a:ext cx="5169600" cy="4266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 smtClean="0"/>
              <a:t>Cliquez ici pour entrer votre texte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  <a:p>
            <a:pPr lvl="5"/>
            <a:r>
              <a:rPr lang="fr-FR" noProof="0" dirty="0" smtClean="0"/>
              <a:t>Sixième niveau</a:t>
            </a:r>
          </a:p>
          <a:p>
            <a:pPr lvl="6"/>
            <a:r>
              <a:rPr lang="fr-FR" noProof="0" dirty="0" smtClean="0"/>
              <a:t>Septième niveau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9600" y="1514476"/>
            <a:ext cx="2876550" cy="4266000"/>
          </a:xfrm>
        </p:spPr>
        <p:txBody>
          <a:bodyPr>
            <a:norm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0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« Cliquez pour modifier le texte. »</a:t>
            </a:r>
          </a:p>
          <a:p>
            <a:pPr lvl="5"/>
            <a:r>
              <a:rPr lang="fr-FR" dirty="0" smtClean="0"/>
              <a:t>Auteur</a:t>
            </a:r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fr-FR" noProof="0" dirty="0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789932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sp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fr-FR" noProof="0" smtClean="0"/>
              <a:t>Titre de la partie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09075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3724275" y="524774"/>
            <a:ext cx="4876800" cy="310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179600" y="2039250"/>
            <a:ext cx="4259262" cy="1381124"/>
          </a:xfrm>
        </p:spPr>
        <p:txBody>
          <a:bodyPr anchor="t">
            <a:normAutofit/>
          </a:bodyPr>
          <a:lstStyle>
            <a:lvl1pPr algn="l">
              <a:defRPr sz="2500" b="1" cap="none" baseline="0"/>
            </a:lvl1pPr>
          </a:lstStyle>
          <a:p>
            <a:r>
              <a:rPr lang="fr-FR" dirty="0" smtClean="0"/>
              <a:t>Zone de titre</a:t>
            </a:r>
            <a:endParaRPr lang="fr-FR" dirty="0"/>
          </a:p>
        </p:txBody>
      </p:sp>
      <p:sp>
        <p:nvSpPr>
          <p:cNvPr id="7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49374" y="712625"/>
            <a:ext cx="1587262" cy="1178719"/>
          </a:xfrm>
        </p:spPr>
        <p:txBody>
          <a:bodyPr anchor="t">
            <a:noAutofit/>
          </a:bodyPr>
          <a:lstStyle>
            <a:lvl1pPr marL="0" indent="0" algn="r">
              <a:buNone/>
              <a:defRPr sz="8000" b="0">
                <a:solidFill>
                  <a:schemeClr val="bg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N°</a:t>
            </a:r>
          </a:p>
        </p:txBody>
      </p:sp>
      <p:pic>
        <p:nvPicPr>
          <p:cNvPr id="8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6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546000" y="1514476"/>
            <a:ext cx="5169600" cy="4266000"/>
          </a:xfrm>
        </p:spPr>
        <p:txBody>
          <a:bodyPr/>
          <a:lstStyle>
            <a:lvl1pPr marL="180975" indent="-180975">
              <a:defRPr sz="2000" baseline="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/>
            </a:lvl4pPr>
            <a:lvl5pPr>
              <a:defRPr sz="1200" baseline="0">
                <a:solidFill>
                  <a:schemeClr val="tx1"/>
                </a:solidFill>
              </a:defRPr>
            </a:lvl5pPr>
            <a:lvl6pPr>
              <a:defRPr sz="1000" baseline="0">
                <a:solidFill>
                  <a:schemeClr val="tx1"/>
                </a:solidFill>
              </a:defRPr>
            </a:lvl6pPr>
            <a:lvl7pPr>
              <a:defRPr sz="1000" baseline="0">
                <a:solidFill>
                  <a:schemeClr val="tx1"/>
                </a:solidFill>
              </a:defRPr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</a:t>
            </a:r>
            <a:r>
              <a:rPr lang="en-US" dirty="0" err="1" smtClean="0"/>
              <a:t>ici</a:t>
            </a:r>
            <a:r>
              <a:rPr lang="en-US" dirty="0" smtClean="0"/>
              <a:t> pour </a:t>
            </a:r>
            <a:r>
              <a:rPr lang="en-US" dirty="0" err="1" smtClean="0"/>
              <a:t>entrer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endParaRPr lang="en-US" dirty="0" smtClean="0"/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5"/>
            <a:r>
              <a:rPr lang="en-US" dirty="0" err="1" smtClean="0"/>
              <a:t>Sixième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6"/>
            <a:r>
              <a:rPr lang="en-US" dirty="0" err="1" smtClean="0"/>
              <a:t>Septième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3" hasCustomPrompt="1"/>
          </p:nvPr>
        </p:nvSpPr>
        <p:spPr>
          <a:xfrm>
            <a:off x="489600" y="1514476"/>
            <a:ext cx="2876550" cy="4266000"/>
          </a:xfrm>
        </p:spPr>
        <p:txBody>
          <a:bodyPr>
            <a:norm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000">
                <a:solidFill>
                  <a:schemeClr val="tx1"/>
                </a:solidFill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« Cliquez pour modifier le texte. »</a:t>
            </a:r>
          </a:p>
          <a:p>
            <a:pPr lvl="5"/>
            <a:r>
              <a:rPr lang="fr-FR" dirty="0" smtClean="0"/>
              <a:t>Auteur</a:t>
            </a:r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0588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3" y="324000"/>
            <a:ext cx="6732000" cy="59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3200" b="1" cap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4pPr>
              <a:buNone/>
              <a:defRPr/>
            </a:lvl4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partie</a:t>
            </a:r>
            <a:endParaRPr lang="en-US" dirty="0" smtClean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754886" y="324000"/>
            <a:ext cx="1882800" cy="594000"/>
          </a:xfrm>
        </p:spPr>
        <p:txBody>
          <a:bodyPr>
            <a:no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smtClean="0"/>
              <a:t>N° Partie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1204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47600" y="133200"/>
            <a:ext cx="984674" cy="8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90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10" descr="comm_intercalaire_01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39200" y="4452508"/>
            <a:ext cx="8280000" cy="7200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dirty="0" smtClean="0"/>
              <a:t>Sous-titre de la présentation</a:t>
            </a:r>
            <a:endParaRPr lang="fr-FR" noProof="0" dirty="0"/>
          </a:p>
        </p:txBody>
      </p:sp>
      <p:pic>
        <p:nvPicPr>
          <p:cNvPr id="7" name="Image 6" descr="comm_TAJ_blc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88000" y="5400000"/>
            <a:ext cx="1209249" cy="1008000"/>
          </a:xfrm>
          <a:prstGeom prst="rect">
            <a:avLst/>
          </a:prstGeom>
        </p:spPr>
      </p:pic>
      <p:sp>
        <p:nvSpPr>
          <p:cNvPr id="8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56800" y="6148800"/>
            <a:ext cx="2134800" cy="226800"/>
          </a:xfrm>
        </p:spPr>
        <p:txBody>
          <a:bodyPr>
            <a:no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fr-FR" dirty="0"/>
          </a:p>
        </p:txBody>
      </p:sp>
      <p:sp>
        <p:nvSpPr>
          <p:cNvPr id="9" name="ZoneTexte 7"/>
          <p:cNvSpPr txBox="1"/>
          <p:nvPr userDrawn="1"/>
        </p:nvSpPr>
        <p:spPr>
          <a:xfrm>
            <a:off x="905753" y="5756962"/>
            <a:ext cx="1901957" cy="677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B2C700"/>
                </a:solidFill>
                <a:latin typeface="Arial Black" pitchFamily="34" charset="0"/>
              </a:rPr>
              <a:t>INNOVATION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08ACBE"/>
                </a:solidFill>
                <a:latin typeface="Arial Black" pitchFamily="34" charset="0"/>
              </a:rPr>
              <a:t>PASSION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800367"/>
                </a:solidFill>
                <a:latin typeface="Arial Black" pitchFamily="34" charset="0"/>
              </a:rPr>
              <a:t>EXPERTISE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E45312"/>
                </a:solidFill>
                <a:latin typeface="Arial Black" pitchFamily="34" charset="0"/>
              </a:rPr>
              <a:t>COLLECTIF</a:t>
            </a:r>
          </a:p>
          <a:p>
            <a:pPr>
              <a:lnSpc>
                <a:spcPts val="900"/>
              </a:lnSpc>
            </a:pPr>
            <a:r>
              <a:rPr lang="fr-FR" sz="1100" dirty="0">
                <a:solidFill>
                  <a:srgbClr val="F3A500"/>
                </a:solidFill>
                <a:latin typeface="Arial Black" pitchFamily="34" charset="0"/>
              </a:rPr>
              <a:t>AUDACE</a:t>
            </a:r>
          </a:p>
        </p:txBody>
      </p:sp>
      <p:sp>
        <p:nvSpPr>
          <p:cNvPr id="11" name="Titre 1"/>
          <p:cNvSpPr>
            <a:spLocks noGrp="1"/>
          </p:cNvSpPr>
          <p:nvPr>
            <p:ph type="ctrTitle" hasCustomPrompt="1"/>
          </p:nvPr>
        </p:nvSpPr>
        <p:spPr>
          <a:xfrm>
            <a:off x="438912" y="3008249"/>
            <a:ext cx="8280000" cy="1440000"/>
          </a:xfrm>
        </p:spPr>
        <p:txBody>
          <a:bodyPr anchor="t">
            <a:normAutofit/>
          </a:bodyPr>
          <a:lstStyle>
            <a:lvl1pPr algn="l">
              <a:defRPr sz="4200" cap="all" baseline="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1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white">
                    <a:alpha val="0"/>
                  </a:prstClr>
                </a:solidFill>
              </a:defRPr>
            </a:lvl1pPr>
          </a:lstStyle>
          <a:p>
            <a:fld id="{093505B4-8E5B-413C-B475-F08739E7BCB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448000" y="0"/>
            <a:ext cx="6696000" cy="4345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18000" y="1494000"/>
            <a:ext cx="6238875" cy="2818800"/>
          </a:xfrm>
        </p:spPr>
        <p:txBody>
          <a:bodyPr/>
          <a:lstStyle>
            <a:lvl1pPr marL="342900" indent="-342900">
              <a:lnSpc>
                <a:spcPts val="1700"/>
              </a:lnSpc>
              <a:spcBef>
                <a:spcPts val="800"/>
              </a:spcBef>
              <a:buFont typeface="+mj-lt"/>
              <a:buAutoNum type="arabicPeriod"/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cap="non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Titre</a:t>
            </a:r>
            <a:r>
              <a:rPr lang="en-US" dirty="0" smtClean="0"/>
              <a:t> 1</a:t>
            </a:r>
          </a:p>
        </p:txBody>
      </p:sp>
      <p:pic>
        <p:nvPicPr>
          <p:cNvPr id="6" name="Image 12" descr="logo_TAJ_wor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88000" y="5400000"/>
            <a:ext cx="1211144" cy="100800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 userDrawn="1"/>
        </p:nvSpPr>
        <p:spPr>
          <a:xfrm>
            <a:off x="2718000" y="889200"/>
            <a:ext cx="3348000" cy="55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fr-FR" sz="3000" cap="all" dirty="0">
                <a:solidFill>
                  <a:prstClr val="white"/>
                </a:solidFill>
                <a:latin typeface="Arial Black" pitchFamily="34" charset="0"/>
                <a:cs typeface="Arial" pitchFamily="34" charset="0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115430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800" y="6094800"/>
            <a:ext cx="25200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0" y="324000"/>
            <a:ext cx="6732000" cy="59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00" y="1524000"/>
            <a:ext cx="8236800" cy="425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5"/>
            <a:r>
              <a:rPr lang="fr-FR" dirty="0" smtClean="0"/>
              <a:t>Sixième niveau</a:t>
            </a:r>
          </a:p>
          <a:p>
            <a:pPr lvl="6"/>
            <a:r>
              <a:rPr lang="fr-FR" dirty="0" smtClean="0"/>
              <a:t>Septième niveau</a:t>
            </a:r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884000" y="5925313"/>
            <a:ext cx="834995" cy="694942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918663" y="6267600"/>
            <a:ext cx="69840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68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  <p:sldLayoutId id="2147483663" r:id="rId3"/>
    <p:sldLayoutId id="2147483700" r:id="rId4"/>
    <p:sldLayoutId id="2147483665" r:id="rId5"/>
    <p:sldLayoutId id="2147483666" r:id="rId6"/>
    <p:sldLayoutId id="2147483699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2000" b="0" kern="1200" cap="none" baseline="0">
          <a:solidFill>
            <a:schemeClr val="accent1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975" indent="0" algn="l" defTabSz="914400" rtl="0" eaLnBrk="1" latinLnBrk="0" hangingPunct="1">
        <a:spcBef>
          <a:spcPts val="200"/>
        </a:spcBef>
        <a:buFont typeface="Wingdings" pitchFamily="2" charset="2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500"/>
        </a:spcBef>
        <a:buFont typeface="Wingdings" pitchFamily="2" charset="2"/>
        <a:buChar char="§"/>
        <a:defRPr sz="14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200"/>
        </a:spcBef>
        <a:buFont typeface="Arial" pitchFamily="34" charset="0"/>
        <a:buNone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40000" indent="-180000" algn="l" defTabSz="914400" rtl="0" eaLnBrk="1" latinLnBrk="0" hangingPunct="1">
        <a:spcBef>
          <a:spcPts val="500"/>
        </a:spcBef>
        <a:buFont typeface="Arial" pitchFamily="34" charset="0"/>
        <a:buChar char="‒"/>
        <a:defRPr sz="10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200"/>
        </a:spcBef>
        <a:buFont typeface="Arial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800" y="6094800"/>
            <a:ext cx="252000" cy="2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0" y="324000"/>
            <a:ext cx="6732000" cy="59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00" y="1524000"/>
            <a:ext cx="8236800" cy="425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5"/>
            <a:r>
              <a:rPr lang="fr-FR" dirty="0" smtClean="0"/>
              <a:t>Sixième niveau</a:t>
            </a:r>
          </a:p>
          <a:p>
            <a:pPr lvl="6"/>
            <a:r>
              <a:rPr lang="fr-FR" dirty="0" smtClean="0"/>
              <a:t>Septième niveau</a:t>
            </a:r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4000" y="5925313"/>
            <a:ext cx="834995" cy="694942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918663" y="6267600"/>
            <a:ext cx="69840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43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71" r:id="rId3"/>
    <p:sldLayoutId id="2147483696" r:id="rId4"/>
    <p:sldLayoutId id="2147483673" r:id="rId5"/>
    <p:sldLayoutId id="2147483674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2000" b="0" kern="1200" cap="none" baseline="0">
          <a:solidFill>
            <a:schemeClr val="accent2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975" indent="0" algn="l" defTabSz="914400" rtl="0" eaLnBrk="1" latinLnBrk="0" hangingPunct="1">
        <a:spcBef>
          <a:spcPts val="200"/>
        </a:spcBef>
        <a:buFont typeface="Wingdings" pitchFamily="2" charset="2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500"/>
        </a:spcBef>
        <a:buFont typeface="Wingdings" pitchFamily="2" charset="2"/>
        <a:buChar char="§"/>
        <a:defRPr sz="1400" kern="1200">
          <a:solidFill>
            <a:schemeClr val="accent2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200"/>
        </a:spcBef>
        <a:buFont typeface="Arial" pitchFamily="34" charset="0"/>
        <a:buNone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40000" indent="-180000" algn="l" defTabSz="914400" rtl="0" eaLnBrk="1" latinLnBrk="0" hangingPunct="1">
        <a:spcBef>
          <a:spcPts val="500"/>
        </a:spcBef>
        <a:buFont typeface="Arial" pitchFamily="34" charset="0"/>
        <a:buChar char="‒"/>
        <a:defRPr sz="10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200"/>
        </a:spcBef>
        <a:buFont typeface="Arial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800" y="6094800"/>
            <a:ext cx="252000" cy="25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0" y="324000"/>
            <a:ext cx="6732000" cy="59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00" y="1524000"/>
            <a:ext cx="8236800" cy="425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5"/>
            <a:r>
              <a:rPr lang="fr-FR" dirty="0" smtClean="0"/>
              <a:t>Sixième niveau</a:t>
            </a:r>
          </a:p>
          <a:p>
            <a:pPr lvl="6"/>
            <a:r>
              <a:rPr lang="fr-FR" dirty="0" smtClean="0"/>
              <a:t>Septième niveau</a:t>
            </a:r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4000" y="5925313"/>
            <a:ext cx="834995" cy="694942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918663" y="6267600"/>
            <a:ext cx="6984000" cy="15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37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678" r:id="rId3"/>
    <p:sldLayoutId id="2147483703" r:id="rId4"/>
    <p:sldLayoutId id="2147483680" r:id="rId5"/>
    <p:sldLayoutId id="2147483681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2000" b="0" kern="1200" cap="none" baseline="0">
          <a:solidFill>
            <a:schemeClr val="accent3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975" indent="0" algn="l" defTabSz="914400" rtl="0" eaLnBrk="1" latinLnBrk="0" hangingPunct="1">
        <a:spcBef>
          <a:spcPts val="200"/>
        </a:spcBef>
        <a:buFont typeface="Wingdings" pitchFamily="2" charset="2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500"/>
        </a:spcBef>
        <a:buFont typeface="Wingdings" pitchFamily="2" charset="2"/>
        <a:buChar char="§"/>
        <a:defRPr sz="1400" kern="1200">
          <a:solidFill>
            <a:schemeClr val="accent3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200"/>
        </a:spcBef>
        <a:buFont typeface="Arial" pitchFamily="34" charset="0"/>
        <a:buNone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40000" indent="-180000" algn="l" defTabSz="914400" rtl="0" eaLnBrk="1" latinLnBrk="0" hangingPunct="1">
        <a:spcBef>
          <a:spcPts val="500"/>
        </a:spcBef>
        <a:buFont typeface="Arial" pitchFamily="34" charset="0"/>
        <a:buChar char="‒"/>
        <a:defRPr sz="10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200"/>
        </a:spcBef>
        <a:buFont typeface="Arial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800" y="6094800"/>
            <a:ext cx="252000" cy="25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0" y="324000"/>
            <a:ext cx="6732000" cy="59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00" y="1524000"/>
            <a:ext cx="8236800" cy="425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5"/>
            <a:r>
              <a:rPr lang="fr-FR" dirty="0" smtClean="0"/>
              <a:t>Sixième niveau</a:t>
            </a:r>
          </a:p>
          <a:p>
            <a:pPr lvl="6"/>
            <a:r>
              <a:rPr lang="fr-FR" dirty="0" smtClean="0"/>
              <a:t>Septième niveau</a:t>
            </a:r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4000" y="5925313"/>
            <a:ext cx="834995" cy="694942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918663" y="6267600"/>
            <a:ext cx="6984000" cy="158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42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685" r:id="rId3"/>
    <p:sldLayoutId id="2147483706" r:id="rId4"/>
    <p:sldLayoutId id="2147483687" r:id="rId5"/>
    <p:sldLayoutId id="2147483688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2000" b="0" kern="1200" cap="none" baseline="0">
          <a:solidFill>
            <a:schemeClr val="accent4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975" indent="0" algn="l" defTabSz="914400" rtl="0" eaLnBrk="1" latinLnBrk="0" hangingPunct="1">
        <a:spcBef>
          <a:spcPts val="200"/>
        </a:spcBef>
        <a:buFont typeface="Wingdings" pitchFamily="2" charset="2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500"/>
        </a:spcBef>
        <a:buFont typeface="Wingdings" pitchFamily="2" charset="2"/>
        <a:buChar char="§"/>
        <a:defRPr sz="1400" kern="1200">
          <a:solidFill>
            <a:schemeClr val="accent4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200"/>
        </a:spcBef>
        <a:buFont typeface="Arial" pitchFamily="34" charset="0"/>
        <a:buNone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40000" indent="-180000" algn="l" defTabSz="914400" rtl="0" eaLnBrk="1" latinLnBrk="0" hangingPunct="1">
        <a:spcBef>
          <a:spcPts val="500"/>
        </a:spcBef>
        <a:buFont typeface="Arial" pitchFamily="34" charset="0"/>
        <a:buChar char="‒"/>
        <a:defRPr sz="10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200"/>
        </a:spcBef>
        <a:buFont typeface="Arial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6000" y="271235"/>
            <a:ext cx="8154000" cy="72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800" y="6094800"/>
            <a:ext cx="252000" cy="25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6750" y="324000"/>
            <a:ext cx="6732000" cy="59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00" y="1524000"/>
            <a:ext cx="8236800" cy="425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5"/>
            <a:r>
              <a:rPr lang="fr-FR" dirty="0" smtClean="0"/>
              <a:t>Sixième niveau</a:t>
            </a:r>
          </a:p>
          <a:p>
            <a:pPr lvl="6"/>
            <a:r>
              <a:rPr lang="fr-FR" dirty="0" smtClean="0"/>
              <a:t>Septième niveau</a:t>
            </a:r>
          </a:p>
        </p:txBody>
      </p:sp>
      <p:pic>
        <p:nvPicPr>
          <p:cNvPr id="9" name="Image 8" descr="logo_TAJ_wor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84000" y="5925313"/>
            <a:ext cx="834995" cy="694942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78354" y="6100319"/>
            <a:ext cx="469392" cy="2273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918663" y="6267600"/>
            <a:ext cx="6984000" cy="1588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41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  <p:sldLayoutId id="2147483692" r:id="rId3"/>
    <p:sldLayoutId id="2147483711" r:id="rId4"/>
    <p:sldLayoutId id="2147483694" r:id="rId5"/>
    <p:sldLayoutId id="2147483695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2000" b="0" kern="1200" cap="none" baseline="0">
          <a:solidFill>
            <a:schemeClr val="accent5"/>
          </a:solidFill>
          <a:latin typeface="Arial Black" pitchFamily="34" charset="0"/>
          <a:ea typeface="+mn-ea"/>
          <a:cs typeface="Arial" pitchFamily="34" charset="0"/>
        </a:defRPr>
      </a:lvl1pPr>
      <a:lvl2pPr marL="180975" indent="-180975" algn="l" defTabSz="914400" rtl="0" eaLnBrk="1" latinLnBrk="0" hangingPunct="1">
        <a:spcBef>
          <a:spcPts val="500"/>
        </a:spcBef>
        <a:buFont typeface="Arial" pitchFamily="34" charset="0"/>
        <a:buChar char="•"/>
        <a:defRPr sz="1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0975" indent="0" algn="l" defTabSz="914400" rtl="0" eaLnBrk="1" latinLnBrk="0" hangingPunct="1">
        <a:spcBef>
          <a:spcPts val="200"/>
        </a:spcBef>
        <a:buFont typeface="Wingdings" pitchFamily="2" charset="2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0000" indent="-180975" algn="l" defTabSz="914400" rtl="0" eaLnBrk="1" latinLnBrk="0" hangingPunct="1">
        <a:spcBef>
          <a:spcPts val="500"/>
        </a:spcBef>
        <a:buFont typeface="Wingdings" pitchFamily="2" charset="2"/>
        <a:buChar char="§"/>
        <a:defRPr sz="1400" kern="1200">
          <a:solidFill>
            <a:schemeClr val="accent5"/>
          </a:solidFill>
          <a:latin typeface="Arial" pitchFamily="34" charset="0"/>
          <a:ea typeface="+mn-ea"/>
          <a:cs typeface="Arial" pitchFamily="34" charset="0"/>
        </a:defRPr>
      </a:lvl4pPr>
      <a:lvl5pPr marL="360000" indent="0" algn="l" defTabSz="914400" rtl="0" eaLnBrk="1" latinLnBrk="0" hangingPunct="1">
        <a:spcBef>
          <a:spcPts val="200"/>
        </a:spcBef>
        <a:buFont typeface="Arial" pitchFamily="34" charset="0"/>
        <a:buNone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40000" indent="-180000" algn="l" defTabSz="914400" rtl="0" eaLnBrk="1" latinLnBrk="0" hangingPunct="1">
        <a:spcBef>
          <a:spcPts val="500"/>
        </a:spcBef>
        <a:buFont typeface="Arial" pitchFamily="34" charset="0"/>
        <a:buChar char="‒"/>
        <a:defRPr sz="10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540000" indent="0" algn="l" defTabSz="914400" rtl="0" eaLnBrk="1" latinLnBrk="0" hangingPunct="1">
        <a:spcBef>
          <a:spcPts val="200"/>
        </a:spcBef>
        <a:buFont typeface="Arial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8280000" cy="43204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Usages et pratiques des professionnels du droit</a:t>
            </a:r>
            <a:endParaRPr lang="fr-FR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26 février 2015</a:t>
            </a:r>
            <a:endParaRPr lang="fr-FR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67544" y="3501008"/>
            <a:ext cx="8280000" cy="924807"/>
          </a:xfrm>
        </p:spPr>
        <p:txBody>
          <a:bodyPr>
            <a:normAutofit/>
          </a:bodyPr>
          <a:lstStyle/>
          <a:p>
            <a:r>
              <a:rPr lang="fr-FR" sz="3600" dirty="0" smtClean="0"/>
              <a:t>Documentation numérique</a:t>
            </a:r>
            <a:endParaRPr lang="fr-FR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941168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Sandrine Esclangon</a:t>
            </a:r>
          </a:p>
          <a:p>
            <a:r>
              <a:rPr lang="fr-FR" sz="1400" i="1" dirty="0" smtClean="0">
                <a:solidFill>
                  <a:schemeClr val="bg1"/>
                </a:solidFill>
              </a:rPr>
              <a:t>sesclangon@taj.fr</a:t>
            </a:r>
            <a:endParaRPr lang="fr-FR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12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Médiateur</a:t>
            </a:r>
          </a:p>
          <a:p>
            <a:pPr lvl="1"/>
            <a:endParaRPr lang="fr-FR" dirty="0" smtClean="0"/>
          </a:p>
          <a:p>
            <a:pPr lvl="1"/>
            <a:r>
              <a:rPr lang="fr-FR" b="0" dirty="0" smtClean="0"/>
              <a:t>Face à l’infobésité </a:t>
            </a:r>
            <a:r>
              <a:rPr lang="fr-FR" b="0" dirty="0"/>
              <a:t>:</a:t>
            </a:r>
            <a:r>
              <a:rPr lang="fr-FR" b="0" dirty="0" smtClean="0"/>
              <a:t> </a:t>
            </a:r>
            <a:r>
              <a:rPr lang="fr-FR" dirty="0" smtClean="0"/>
              <a:t>Relais</a:t>
            </a:r>
            <a:r>
              <a:rPr lang="fr-FR" b="0" dirty="0" smtClean="0"/>
              <a:t> entre producteur d’informations officielles et éditeurs : </a:t>
            </a:r>
          </a:p>
          <a:p>
            <a:pPr lvl="4"/>
            <a:endParaRPr lang="fr-FR" dirty="0"/>
          </a:p>
          <a:p>
            <a:pPr lvl="1"/>
            <a:r>
              <a:rPr lang="fr-FR" dirty="0" smtClean="0"/>
              <a:t>Rôle stratégique </a:t>
            </a:r>
            <a:r>
              <a:rPr lang="fr-FR" b="0" dirty="0" smtClean="0"/>
              <a:t>: optimisation des couts : abonnements VS sources gratuites</a:t>
            </a:r>
          </a:p>
          <a:p>
            <a:pPr lvl="1">
              <a:buFontTx/>
              <a:buChar char="-"/>
            </a:pPr>
            <a:endParaRPr lang="fr-FR" b="0" dirty="0"/>
          </a:p>
          <a:p>
            <a:pPr lvl="1"/>
            <a:r>
              <a:rPr lang="fr-FR" b="0" dirty="0" smtClean="0"/>
              <a:t>Trie et diffuse l’information pertinente </a:t>
            </a:r>
            <a:r>
              <a:rPr lang="fr-FR" dirty="0" smtClean="0"/>
              <a:t>sur mesure.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10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Rôle du documentaliste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840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3" name="ZoneTexte 6"/>
          <p:cNvSpPr txBox="1"/>
          <p:nvPr/>
        </p:nvSpPr>
        <p:spPr>
          <a:xfrm>
            <a:off x="6848475" y="171450"/>
            <a:ext cx="2133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cs typeface="Arial" pitchFamily="34" charset="0"/>
              </a:rPr>
              <a:t>NEUILLY-SUR-SEINE</a:t>
            </a:r>
          </a:p>
          <a:p>
            <a:pPr algn="r"/>
            <a:r>
              <a:rPr lang="fr-FR" sz="900" dirty="0">
                <a:cs typeface="Arial" pitchFamily="34" charset="0"/>
              </a:rPr>
              <a:t>181 avenue Charles de Gaulle</a:t>
            </a:r>
          </a:p>
          <a:p>
            <a:pPr algn="r"/>
            <a:r>
              <a:rPr lang="fr-FR" sz="900" dirty="0">
                <a:cs typeface="Arial" pitchFamily="34" charset="0"/>
              </a:rPr>
              <a:t>92524 </a:t>
            </a:r>
            <a:r>
              <a:rPr lang="fr-FR" sz="900" dirty="0" smtClean="0">
                <a:cs typeface="Arial" pitchFamily="34" charset="0"/>
              </a:rPr>
              <a:t>Neuilly-sur-Seine cedex</a:t>
            </a:r>
            <a:endParaRPr lang="fr-FR" sz="900" dirty="0">
              <a:cs typeface="Arial" pitchFamily="34" charset="0"/>
            </a:endParaRPr>
          </a:p>
          <a:p>
            <a:pPr algn="r"/>
            <a:r>
              <a:rPr lang="de-DE" sz="900" dirty="0">
                <a:cs typeface="Arial" pitchFamily="34" charset="0"/>
              </a:rPr>
              <a:t>Tel: 01 40 88 22 50</a:t>
            </a:r>
          </a:p>
          <a:p>
            <a:pPr algn="r"/>
            <a:r>
              <a:rPr lang="fr-FR" sz="900" dirty="0">
                <a:cs typeface="Arial" pitchFamily="34" charset="0"/>
              </a:rPr>
              <a:t>Fax: 01 40 88 22 17</a:t>
            </a:r>
          </a:p>
        </p:txBody>
      </p:sp>
      <p:sp>
        <p:nvSpPr>
          <p:cNvPr id="4" name="ZoneTexte 7"/>
          <p:cNvSpPr txBox="1"/>
          <p:nvPr/>
        </p:nvSpPr>
        <p:spPr>
          <a:xfrm>
            <a:off x="6848475" y="100965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cs typeface="Arial" pitchFamily="34" charset="0"/>
              </a:rPr>
              <a:t>BORDEAUX</a:t>
            </a:r>
          </a:p>
          <a:p>
            <a:pPr algn="r"/>
            <a:r>
              <a:rPr lang="fr-FR" sz="900" dirty="0">
                <a:cs typeface="Arial" pitchFamily="34" charset="0"/>
              </a:rPr>
              <a:t>19, boulevard Alfred </a:t>
            </a:r>
            <a:r>
              <a:rPr lang="fr-FR" sz="900" dirty="0" err="1">
                <a:cs typeface="Arial" pitchFamily="34" charset="0"/>
              </a:rPr>
              <a:t>Daney</a:t>
            </a:r>
            <a:endParaRPr lang="fr-FR" sz="900" dirty="0">
              <a:cs typeface="Arial" pitchFamily="34" charset="0"/>
            </a:endParaRPr>
          </a:p>
          <a:p>
            <a:pPr algn="r"/>
            <a:r>
              <a:rPr lang="fr-FR" sz="900" dirty="0">
                <a:cs typeface="Arial" pitchFamily="34" charset="0"/>
              </a:rPr>
              <a:t>BP 80105</a:t>
            </a:r>
          </a:p>
          <a:p>
            <a:pPr algn="r"/>
            <a:r>
              <a:rPr lang="fr-FR" sz="900" dirty="0">
                <a:cs typeface="Arial" pitchFamily="34" charset="0"/>
              </a:rPr>
              <a:t>33041 </a:t>
            </a:r>
            <a:r>
              <a:rPr lang="fr-FR" sz="900">
                <a:cs typeface="Arial" pitchFamily="34" charset="0"/>
              </a:rPr>
              <a:t>Bordeaux </a:t>
            </a:r>
            <a:r>
              <a:rPr lang="fr-FR" sz="900" smtClean="0">
                <a:cs typeface="Arial" pitchFamily="34" charset="0"/>
              </a:rPr>
              <a:t>cedex</a:t>
            </a:r>
            <a:endParaRPr lang="fr-FR" sz="900" dirty="0">
              <a:cs typeface="Arial" pitchFamily="34" charset="0"/>
            </a:endParaRPr>
          </a:p>
          <a:p>
            <a:pPr algn="r"/>
            <a:r>
              <a:rPr lang="fr-FR" sz="900" dirty="0">
                <a:cs typeface="Arial" pitchFamily="34" charset="0"/>
              </a:rPr>
              <a:t>Tel: 05 57 19 51 00</a:t>
            </a:r>
          </a:p>
          <a:p>
            <a:pPr algn="r"/>
            <a:r>
              <a:rPr lang="fr-FR" sz="900" dirty="0">
                <a:cs typeface="Arial" pitchFamily="34" charset="0"/>
              </a:rPr>
              <a:t>Fax: 05 57 19 51 01</a:t>
            </a:r>
          </a:p>
        </p:txBody>
      </p:sp>
      <p:sp>
        <p:nvSpPr>
          <p:cNvPr id="5" name="ZoneTexte 8"/>
          <p:cNvSpPr txBox="1"/>
          <p:nvPr/>
        </p:nvSpPr>
        <p:spPr>
          <a:xfrm>
            <a:off x="6848475" y="1987439"/>
            <a:ext cx="2133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cs typeface="Arial" pitchFamily="34" charset="0"/>
              </a:rPr>
              <a:t>LILLE</a:t>
            </a:r>
          </a:p>
          <a:p>
            <a:pPr algn="r"/>
            <a:r>
              <a:rPr lang="fr-FR" sz="900" dirty="0">
                <a:cs typeface="Arial" pitchFamily="34" charset="0"/>
              </a:rPr>
              <a:t>83, rue du Luxembourg</a:t>
            </a:r>
          </a:p>
          <a:p>
            <a:pPr algn="r"/>
            <a:r>
              <a:rPr lang="fr-FR" sz="900" dirty="0">
                <a:cs typeface="Arial" pitchFamily="34" charset="0"/>
              </a:rPr>
              <a:t>59777 </a:t>
            </a:r>
            <a:r>
              <a:rPr lang="fr-FR" sz="900" dirty="0" err="1">
                <a:cs typeface="Arial" pitchFamily="34" charset="0"/>
              </a:rPr>
              <a:t>Euralille</a:t>
            </a:r>
            <a:endParaRPr lang="fr-FR" sz="900" dirty="0">
              <a:cs typeface="Arial" pitchFamily="34" charset="0"/>
            </a:endParaRPr>
          </a:p>
          <a:p>
            <a:pPr algn="r"/>
            <a:r>
              <a:rPr lang="fr-FR" sz="900" dirty="0">
                <a:cs typeface="Arial" pitchFamily="34" charset="0"/>
              </a:rPr>
              <a:t>Tel: 03 20 14 94 20</a:t>
            </a:r>
          </a:p>
          <a:p>
            <a:pPr algn="r"/>
            <a:r>
              <a:rPr lang="fr-FR" sz="900" dirty="0">
                <a:cs typeface="Arial" pitchFamily="34" charset="0"/>
              </a:rPr>
              <a:t>Fax: 03 20 14 94 29</a:t>
            </a:r>
          </a:p>
        </p:txBody>
      </p:sp>
      <p:sp>
        <p:nvSpPr>
          <p:cNvPr id="6" name="ZoneTexte 9"/>
          <p:cNvSpPr txBox="1"/>
          <p:nvPr/>
        </p:nvSpPr>
        <p:spPr>
          <a:xfrm>
            <a:off x="6848475" y="2824001"/>
            <a:ext cx="2133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cs typeface="Arial" pitchFamily="34" charset="0"/>
              </a:rPr>
              <a:t>LYON</a:t>
            </a:r>
          </a:p>
          <a:p>
            <a:pPr algn="r"/>
            <a:r>
              <a:rPr lang="fr-FR" sz="900" dirty="0">
                <a:cs typeface="Arial" pitchFamily="34" charset="0"/>
              </a:rPr>
              <a:t>Immeuble « Park Avenue</a:t>
            </a:r>
            <a:r>
              <a:rPr lang="fr-FR" sz="400" dirty="0">
                <a:cs typeface="Arial" pitchFamily="34" charset="0"/>
              </a:rPr>
              <a:t> </a:t>
            </a:r>
            <a:r>
              <a:rPr lang="fr-FR" sz="900" dirty="0">
                <a:cs typeface="Arial" pitchFamily="34" charset="0"/>
              </a:rPr>
              <a:t>»</a:t>
            </a:r>
          </a:p>
          <a:p>
            <a:pPr algn="r"/>
            <a:r>
              <a:rPr lang="fr-FR" sz="900" dirty="0">
                <a:cs typeface="Arial" pitchFamily="34" charset="0"/>
              </a:rPr>
              <a:t>81, boulevard de Stalingrad</a:t>
            </a:r>
          </a:p>
          <a:p>
            <a:pPr algn="r"/>
            <a:r>
              <a:rPr lang="fr-FR" sz="900" dirty="0">
                <a:cs typeface="Arial" pitchFamily="34" charset="0"/>
              </a:rPr>
              <a:t>BP 41262</a:t>
            </a:r>
          </a:p>
          <a:p>
            <a:pPr algn="r"/>
            <a:r>
              <a:rPr lang="fr-FR" sz="900" dirty="0">
                <a:cs typeface="Arial" pitchFamily="34" charset="0"/>
              </a:rPr>
              <a:t>69608 Villeurbanne cedex</a:t>
            </a:r>
          </a:p>
          <a:p>
            <a:pPr algn="r"/>
            <a:r>
              <a:rPr lang="fr-FR" sz="900" dirty="0">
                <a:cs typeface="Arial" pitchFamily="34" charset="0"/>
              </a:rPr>
              <a:t>Tel: 04 72 43 37 85</a:t>
            </a:r>
          </a:p>
          <a:p>
            <a:pPr algn="r"/>
            <a:r>
              <a:rPr lang="fr-FR" sz="900" dirty="0">
                <a:cs typeface="Arial" pitchFamily="34" charset="0"/>
              </a:rPr>
              <a:t>Fax: 04 72 43 39 94</a:t>
            </a:r>
          </a:p>
        </p:txBody>
      </p:sp>
      <p:sp>
        <p:nvSpPr>
          <p:cNvPr id="8" name="ZoneTexte 11"/>
          <p:cNvSpPr txBox="1"/>
          <p:nvPr/>
        </p:nvSpPr>
        <p:spPr>
          <a:xfrm>
            <a:off x="6848475" y="3903748"/>
            <a:ext cx="2133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cs typeface="Arial" pitchFamily="34" charset="0"/>
              </a:rPr>
              <a:t>MARSEILLE</a:t>
            </a:r>
          </a:p>
          <a:p>
            <a:pPr algn="r"/>
            <a:r>
              <a:rPr lang="fr-FR" sz="900" dirty="0">
                <a:cs typeface="Arial" pitchFamily="34" charset="0"/>
              </a:rPr>
              <a:t>10, place de la Joliette</a:t>
            </a:r>
          </a:p>
          <a:p>
            <a:pPr algn="r"/>
            <a:r>
              <a:rPr lang="fr-FR" sz="900" dirty="0">
                <a:cs typeface="Arial" pitchFamily="34" charset="0"/>
              </a:rPr>
              <a:t>Les Docks – Atrium 10.4</a:t>
            </a:r>
          </a:p>
          <a:p>
            <a:pPr algn="r"/>
            <a:r>
              <a:rPr lang="fr-FR" sz="900" dirty="0">
                <a:cs typeface="Arial" pitchFamily="34" charset="0"/>
              </a:rPr>
              <a:t>BP 62544</a:t>
            </a:r>
          </a:p>
          <a:p>
            <a:pPr algn="r"/>
            <a:r>
              <a:rPr lang="fr-FR" sz="900" dirty="0">
                <a:cs typeface="Arial" pitchFamily="34" charset="0"/>
              </a:rPr>
              <a:t>13567 Marseille cedex 02</a:t>
            </a:r>
          </a:p>
          <a:p>
            <a:pPr algn="r"/>
            <a:r>
              <a:rPr lang="fr-FR" sz="900" dirty="0">
                <a:cs typeface="Arial" pitchFamily="34" charset="0"/>
              </a:rPr>
              <a:t>Tel: 04 91 59 84 75</a:t>
            </a:r>
          </a:p>
          <a:p>
            <a:pPr algn="r"/>
            <a:r>
              <a:rPr lang="fr-FR" sz="900" dirty="0">
                <a:cs typeface="Arial" pitchFamily="34" charset="0"/>
              </a:rPr>
              <a:t>Fax: 04 91 59 84 79</a:t>
            </a:r>
          </a:p>
        </p:txBody>
      </p:sp>
      <p:sp>
        <p:nvSpPr>
          <p:cNvPr id="9" name="ZoneTexte 12"/>
          <p:cNvSpPr txBox="1"/>
          <p:nvPr/>
        </p:nvSpPr>
        <p:spPr>
          <a:xfrm>
            <a:off x="6848475" y="5014917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>
                <a:cs typeface="Arial" pitchFamily="34" charset="0"/>
              </a:rPr>
              <a:t>PERPIGNAN</a:t>
            </a:r>
          </a:p>
          <a:p>
            <a:pPr algn="r"/>
            <a:r>
              <a:rPr lang="fr-FR" sz="900" dirty="0">
                <a:cs typeface="Arial" pitchFamily="34" charset="0"/>
              </a:rPr>
              <a:t>27 rue </a:t>
            </a:r>
            <a:r>
              <a:rPr lang="fr-FR" sz="900" dirty="0" err="1">
                <a:cs typeface="Arial" pitchFamily="34" charset="0"/>
              </a:rPr>
              <a:t>Mailly</a:t>
            </a:r>
            <a:endParaRPr lang="fr-FR" sz="900" dirty="0">
              <a:cs typeface="Arial" pitchFamily="34" charset="0"/>
            </a:endParaRPr>
          </a:p>
          <a:p>
            <a:pPr algn="r"/>
            <a:r>
              <a:rPr lang="fr-FR" sz="900" dirty="0">
                <a:cs typeface="Arial" pitchFamily="34" charset="0"/>
              </a:rPr>
              <a:t>66000 Perpignan</a:t>
            </a:r>
          </a:p>
          <a:p>
            <a:pPr algn="r"/>
            <a:r>
              <a:rPr lang="fr-FR" sz="900" dirty="0">
                <a:cs typeface="Arial" pitchFamily="34" charset="0"/>
              </a:rPr>
              <a:t>Tel: 04 68 87 30 69</a:t>
            </a:r>
          </a:p>
        </p:txBody>
      </p:sp>
    </p:spTree>
    <p:extLst>
      <p:ext uri="{BB962C8B-B14F-4D97-AF65-F5344CB8AC3E}">
        <p14:creationId xmlns:p14="http://schemas.microsoft.com/office/powerpoint/2010/main" val="367571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professionnel du droit</a:t>
            </a:r>
          </a:p>
          <a:p>
            <a:r>
              <a:rPr lang="fr-FR" dirty="0" smtClean="0"/>
              <a:t>Les institutions</a:t>
            </a:r>
          </a:p>
          <a:p>
            <a:r>
              <a:rPr lang="fr-FR" dirty="0" smtClean="0"/>
              <a:t>Les sites publics</a:t>
            </a:r>
          </a:p>
          <a:p>
            <a:r>
              <a:rPr lang="fr-FR" dirty="0" smtClean="0"/>
              <a:t>La doctrine</a:t>
            </a:r>
          </a:p>
          <a:p>
            <a:r>
              <a:rPr lang="fr-FR" dirty="0" smtClean="0"/>
              <a:t>La doctrine en « papier »</a:t>
            </a:r>
          </a:p>
          <a:p>
            <a:r>
              <a:rPr lang="fr-FR" dirty="0" smtClean="0"/>
              <a:t>La documentation électronique</a:t>
            </a:r>
          </a:p>
          <a:p>
            <a:r>
              <a:rPr lang="fr-FR" dirty="0" smtClean="0"/>
              <a:t>Les réseaux sociaux</a:t>
            </a:r>
          </a:p>
          <a:p>
            <a:r>
              <a:rPr lang="fr-FR" dirty="0" smtClean="0"/>
              <a:t>Le rôle du documentaliste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0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Avocats </a:t>
            </a:r>
            <a:r>
              <a:rPr lang="fr-FR" dirty="0"/>
              <a:t> </a:t>
            </a:r>
            <a:r>
              <a:rPr lang="fr-FR" dirty="0" smtClean="0"/>
              <a:t>- Juristes -  Notaires</a:t>
            </a:r>
          </a:p>
          <a:p>
            <a:pPr lvl="1"/>
            <a:endParaRPr lang="fr-FR" dirty="0" smtClean="0"/>
          </a:p>
          <a:p>
            <a:pPr lvl="1"/>
            <a:r>
              <a:rPr lang="fr-FR" sz="2000" dirty="0">
                <a:solidFill>
                  <a:schemeClr val="accent1"/>
                </a:solidFill>
              </a:rPr>
              <a:t>Exigeant</a:t>
            </a:r>
            <a:r>
              <a:rPr lang="fr-FR" b="0" dirty="0">
                <a:solidFill>
                  <a:schemeClr val="accent1"/>
                </a:solidFill>
              </a:rPr>
              <a:t> </a:t>
            </a:r>
            <a:endParaRPr lang="fr-FR" b="0" dirty="0" smtClean="0">
              <a:solidFill>
                <a:schemeClr val="accent1"/>
              </a:solidFill>
            </a:endParaRPr>
          </a:p>
          <a:p>
            <a:pPr marL="542925" lvl="2">
              <a:tabLst>
                <a:tab pos="447675" algn="l"/>
              </a:tabLst>
            </a:pPr>
            <a:r>
              <a:rPr lang="fr-FR" sz="1800" dirty="0"/>
              <a:t>F</a:t>
            </a:r>
            <a:r>
              <a:rPr lang="fr-FR" sz="1800" b="0" dirty="0" smtClean="0"/>
              <a:t>iabilité</a:t>
            </a:r>
            <a:r>
              <a:rPr lang="fr-FR" sz="1800" b="0" dirty="0"/>
              <a:t>, </a:t>
            </a:r>
            <a:r>
              <a:rPr lang="fr-FR" sz="1800" b="0" dirty="0" smtClean="0"/>
              <a:t>exhaustivité, mise </a:t>
            </a:r>
            <a:r>
              <a:rPr lang="fr-FR" sz="1800" b="0" dirty="0"/>
              <a:t>à jour</a:t>
            </a:r>
          </a:p>
          <a:p>
            <a:pPr marL="542925" lvl="2">
              <a:tabLst>
                <a:tab pos="447675" algn="l"/>
              </a:tabLst>
            </a:pPr>
            <a:r>
              <a:rPr lang="fr-FR" sz="1800" b="0" dirty="0"/>
              <a:t>Travaille dans </a:t>
            </a:r>
            <a:r>
              <a:rPr lang="fr-FR" sz="1800" b="0" dirty="0" smtClean="0"/>
              <a:t>l’urgence</a:t>
            </a:r>
          </a:p>
          <a:p>
            <a:pPr marL="542925" lvl="2">
              <a:tabLst>
                <a:tab pos="447675" algn="l"/>
              </a:tabLst>
            </a:pPr>
            <a:r>
              <a:rPr lang="fr-FR" sz="1800" b="0" dirty="0" smtClean="0"/>
              <a:t>Réticent au changement</a:t>
            </a:r>
          </a:p>
          <a:p>
            <a:pPr lvl="1"/>
            <a:endParaRPr lang="fr-FR" b="0" dirty="0" smtClean="0"/>
          </a:p>
          <a:p>
            <a:pPr lvl="1"/>
            <a:r>
              <a:rPr lang="fr-FR" sz="2000" dirty="0">
                <a:solidFill>
                  <a:schemeClr val="accent1"/>
                </a:solidFill>
              </a:rPr>
              <a:t>Profession réglementée</a:t>
            </a:r>
            <a:endParaRPr lang="fr-FR" sz="2000" b="0" dirty="0">
              <a:solidFill>
                <a:schemeClr val="accent1"/>
              </a:solidFill>
            </a:endParaRPr>
          </a:p>
          <a:p>
            <a:pPr marL="542925" lvl="2"/>
            <a:r>
              <a:rPr lang="fr-FR" sz="1800" dirty="0"/>
              <a:t>Secret professionnel</a:t>
            </a:r>
          </a:p>
          <a:p>
            <a:pPr marL="542925" lvl="2"/>
            <a:r>
              <a:rPr lang="fr-FR" sz="1800" dirty="0"/>
              <a:t>Devoir de réserve</a:t>
            </a:r>
          </a:p>
          <a:p>
            <a:pPr lvl="1"/>
            <a:endParaRPr lang="fr-FR" dirty="0" smtClean="0"/>
          </a:p>
          <a:p>
            <a:pPr lvl="1"/>
            <a:r>
              <a:rPr lang="fr-FR" sz="2000" dirty="0" smtClean="0">
                <a:solidFill>
                  <a:schemeClr val="accent1"/>
                </a:solidFill>
              </a:rPr>
              <a:t>Peu de transmission de savoir-faire </a:t>
            </a:r>
          </a:p>
          <a:p>
            <a:pPr marL="0" lvl="1" indent="0">
              <a:buNone/>
            </a:pPr>
            <a:endParaRPr lang="fr-FR" dirty="0" smtClean="0"/>
          </a:p>
          <a:p>
            <a:pPr marL="0" lvl="1" indent="0">
              <a:buNone/>
            </a:pPr>
            <a:endParaRPr lang="fr-FR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Le professionnel du droit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881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3568" y="1514476"/>
            <a:ext cx="8032032" cy="4266000"/>
          </a:xfrm>
        </p:spPr>
        <p:txBody>
          <a:bodyPr/>
          <a:lstStyle/>
          <a:p>
            <a:r>
              <a:rPr lang="fr-FR" dirty="0" smtClean="0"/>
              <a:t>Productrices de normes</a:t>
            </a:r>
          </a:p>
          <a:p>
            <a:pPr lvl="1"/>
            <a:endParaRPr lang="fr-FR" dirty="0" smtClean="0"/>
          </a:p>
          <a:p>
            <a:pPr lvl="1"/>
            <a:r>
              <a:rPr lang="fr-FR" b="0" dirty="0">
                <a:solidFill>
                  <a:schemeClr val="accent1"/>
                </a:solidFill>
                <a:latin typeface="Arial Black" pitchFamily="34" charset="0"/>
              </a:rPr>
              <a:t>CONNAITRE </a:t>
            </a:r>
            <a:r>
              <a:rPr lang="fr-FR" dirty="0" smtClean="0"/>
              <a:t>: </a:t>
            </a:r>
            <a:r>
              <a:rPr lang="fr-FR" b="0" dirty="0" smtClean="0"/>
              <a:t>Organisation de la justice française et du droit communautaire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b="0" dirty="0" smtClean="0">
                <a:solidFill>
                  <a:schemeClr val="accent1"/>
                </a:solidFill>
                <a:latin typeface="Arial Black" pitchFamily="34" charset="0"/>
              </a:rPr>
              <a:t>CONNAITRE </a:t>
            </a:r>
            <a:r>
              <a:rPr lang="fr-FR" dirty="0" smtClean="0"/>
              <a:t>: </a:t>
            </a:r>
            <a:r>
              <a:rPr lang="fr-FR" b="0" dirty="0" smtClean="0"/>
              <a:t>Le vocabulaire, les conditions d’application et d’opposabilité</a:t>
            </a:r>
          </a:p>
          <a:p>
            <a:pPr lvl="1"/>
            <a:endParaRPr lang="fr-FR" dirty="0" smtClean="0"/>
          </a:p>
          <a:p>
            <a:pPr lvl="1"/>
            <a:r>
              <a:rPr lang="fr-FR" b="0" dirty="0" smtClean="0"/>
              <a:t>Accessible </a:t>
            </a:r>
            <a:r>
              <a:rPr lang="fr-FR" b="0" u="sng" dirty="0" smtClean="0"/>
              <a:t>techniquement</a:t>
            </a:r>
            <a:r>
              <a:rPr lang="fr-FR" b="0" dirty="0" smtClean="0"/>
              <a:t> via le </a:t>
            </a:r>
            <a:r>
              <a:rPr lang="fr-FR" dirty="0" smtClean="0">
                <a:solidFill>
                  <a:schemeClr val="tx2"/>
                </a:solidFill>
                <a:latin typeface="+mj-lt"/>
              </a:rPr>
              <a:t>portail Legifrance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4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Les institutions</a:t>
            </a:r>
            <a:endParaRPr lang="fr-FR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41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Portail Legifrance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Porte d’accès au droit français</a:t>
            </a:r>
          </a:p>
          <a:p>
            <a:endParaRPr lang="fr-FR" sz="1400" dirty="0">
              <a:solidFill>
                <a:schemeClr val="tx1"/>
              </a:solidFill>
              <a:latin typeface="+mn-lt"/>
            </a:endParaRPr>
          </a:p>
          <a:p>
            <a:r>
              <a:rPr lang="fr-FR" dirty="0" smtClean="0">
                <a:solidFill>
                  <a:schemeClr val="tx2"/>
                </a:solidFill>
                <a:latin typeface="+mj-lt"/>
              </a:rPr>
              <a:t>Eurlex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Porte d’accès au droit communautaire</a:t>
            </a:r>
          </a:p>
          <a:p>
            <a:endParaRPr lang="fr-FR" sz="1600" dirty="0" smtClean="0">
              <a:solidFill>
                <a:schemeClr val="tx1"/>
              </a:solidFill>
              <a:latin typeface="+mn-lt"/>
            </a:endParaRPr>
          </a:p>
          <a:p>
            <a:r>
              <a:rPr lang="fr-FR" dirty="0" smtClean="0">
                <a:solidFill>
                  <a:schemeClr val="tx2"/>
                </a:solidFill>
                <a:latin typeface="+mj-lt"/>
              </a:rPr>
              <a:t>Sites ministériels et parlementaires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Producteurs de circulaires, réponses ministérielles…</a:t>
            </a:r>
            <a:endParaRPr lang="fr-FR" sz="1800" dirty="0">
              <a:solidFill>
                <a:schemeClr val="tx1"/>
              </a:solidFill>
              <a:latin typeface="+mn-lt"/>
            </a:endParaRPr>
          </a:p>
          <a:p>
            <a:endParaRPr lang="fr-FR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j-lt"/>
              </a:rPr>
              <a:t>Met à disposition l’information sans en faciliter la compréhension ni la diffusion.</a:t>
            </a:r>
            <a:endParaRPr lang="fr-FR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0" name="Content Placeholder 9"/>
          <p:cNvSpPr>
            <a:spLocks noGrp="1"/>
          </p:cNvSpPr>
          <p:nvPr>
            <p:ph sz="half" idx="13"/>
          </p:nvPr>
        </p:nvSpPr>
        <p:spPr>
          <a:xfrm>
            <a:off x="689554" y="1700808"/>
            <a:ext cx="2282200" cy="792088"/>
          </a:xfrm>
        </p:spPr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« L’Etat, c’est lui »</a:t>
            </a:r>
          </a:p>
          <a:p>
            <a:r>
              <a:rPr lang="fr-FR" sz="1200" i="1" dirty="0" smtClean="0">
                <a:solidFill>
                  <a:schemeClr val="tx2"/>
                </a:solidFill>
              </a:rPr>
              <a:t>Jean Gasnault</a:t>
            </a:r>
            <a:endParaRPr lang="fr-FR" sz="1200" i="1" dirty="0">
              <a:solidFill>
                <a:schemeClr val="tx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mtClean="0"/>
              <a:t>Les sites publics</a:t>
            </a:r>
            <a:endParaRPr lang="fr-FR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03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1" b="4253"/>
          <a:stretch/>
        </p:blipFill>
        <p:spPr bwMode="auto">
          <a:xfrm>
            <a:off x="689554" y="3356992"/>
            <a:ext cx="2121821" cy="24215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Down Arrow 3"/>
          <p:cNvSpPr/>
          <p:nvPr/>
        </p:nvSpPr>
        <p:spPr>
          <a:xfrm>
            <a:off x="1483045" y="2564904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10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L’opinion des juristes sur les lois et décisions de justice.</a:t>
            </a:r>
          </a:p>
          <a:p>
            <a:endParaRPr lang="fr-FR" dirty="0" smtClean="0">
              <a:solidFill>
                <a:schemeClr val="tx1"/>
              </a:solidFill>
              <a:latin typeface="+mn-lt"/>
            </a:endParaRPr>
          </a:p>
          <a:p>
            <a:pPr marL="0" lvl="1" indent="0">
              <a:buNone/>
            </a:pPr>
            <a:r>
              <a:rPr lang="fr-FR" sz="2000" dirty="0"/>
              <a:t>N’est pas une source officielle mais influence le législateur</a:t>
            </a:r>
          </a:p>
          <a:p>
            <a:endParaRPr lang="fr-FR" dirty="0">
              <a:solidFill>
                <a:schemeClr val="tx1"/>
              </a:solidFill>
              <a:latin typeface="+mn-lt"/>
            </a:endParaRPr>
          </a:p>
          <a:p>
            <a:r>
              <a:rPr lang="fr-FR" b="1" dirty="0" smtClean="0">
                <a:latin typeface="+mn-lt"/>
              </a:rPr>
              <a:t>Différentes formes</a:t>
            </a:r>
          </a:p>
          <a:p>
            <a:pPr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Thèses, ouvrages, articles, notes, comptes rendus, sociétés savantes, « Think tank »</a:t>
            </a:r>
          </a:p>
          <a:p>
            <a:pPr marL="0" indent="0">
              <a:buNone/>
            </a:pPr>
            <a:endParaRPr lang="fr-FR" dirty="0" smtClean="0">
              <a:solidFill>
                <a:schemeClr val="tx1"/>
              </a:solidFill>
              <a:latin typeface="+mn-lt"/>
            </a:endParaRPr>
          </a:p>
          <a:p>
            <a:r>
              <a:rPr lang="fr-FR" b="1" dirty="0" smtClean="0">
                <a:latin typeface="+mn-lt"/>
              </a:rPr>
              <a:t>Différents supports</a:t>
            </a:r>
          </a:p>
          <a:p>
            <a:pPr lvl="2"/>
            <a:r>
              <a:rPr lang="fr-FR" sz="1800" dirty="0" smtClean="0"/>
              <a:t>Electronique, Papier</a:t>
            </a:r>
            <a:endParaRPr lang="fr-F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6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La doctrine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003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1560" y="1514476"/>
            <a:ext cx="8104040" cy="4266000"/>
          </a:xfrm>
        </p:spPr>
        <p:txBody>
          <a:bodyPr/>
          <a:lstStyle/>
          <a:p>
            <a:r>
              <a:rPr lang="fr-FR" dirty="0" smtClean="0"/>
              <a:t>Encore indispensable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sz="2000" dirty="0" smtClean="0"/>
              <a:t>Pérennité, couts</a:t>
            </a:r>
          </a:p>
          <a:p>
            <a:pPr marL="174625" lvl="4"/>
            <a:r>
              <a:rPr lang="fr-FR" sz="1800" dirty="0" smtClean="0"/>
              <a:t>Documentation papier moins chère, pérenne, facilement transmissible.</a:t>
            </a:r>
          </a:p>
          <a:p>
            <a:pPr lvl="4"/>
            <a:endParaRPr lang="fr-FR" dirty="0"/>
          </a:p>
          <a:p>
            <a:pPr lvl="1"/>
            <a:r>
              <a:rPr lang="fr-FR" sz="2000" dirty="0" smtClean="0"/>
              <a:t>Fonds non numérisés </a:t>
            </a:r>
          </a:p>
          <a:p>
            <a:pPr lvl="2"/>
            <a:r>
              <a:rPr lang="fr-FR" sz="1800" dirty="0" smtClean="0"/>
              <a:t>Très volumineux et soumis au droit d’auteur</a:t>
            </a:r>
          </a:p>
          <a:p>
            <a:pPr lvl="2"/>
            <a:r>
              <a:rPr lang="fr-FR" sz="1800" dirty="0" smtClean="0"/>
              <a:t>En cours : Projets </a:t>
            </a:r>
            <a:r>
              <a:rPr lang="fr-FR" sz="1800" dirty="0"/>
              <a:t>Gallica/ Europeana</a:t>
            </a:r>
          </a:p>
          <a:p>
            <a:pPr lvl="2"/>
            <a:endParaRPr lang="fr-FR" dirty="0" smtClean="0"/>
          </a:p>
          <a:p>
            <a:pPr marL="200025" lvl="2" indent="-200025">
              <a:buFont typeface="Arial" panose="020B0604020202020204" pitchFamily="34" charset="0"/>
              <a:buChar char="•"/>
            </a:pPr>
            <a:r>
              <a:rPr lang="fr-FR" sz="2000" b="1" dirty="0" smtClean="0"/>
              <a:t>Culturel</a:t>
            </a:r>
          </a:p>
          <a:p>
            <a:pPr lvl="2"/>
            <a:r>
              <a:rPr lang="fr-FR" sz="1800" dirty="0" smtClean="0"/>
              <a:t>L’habitude, l’expérience, la connaissance du secteur amène le juriste à regarder  les publications/décisions antérieures. (peut remonter au 19ès)</a:t>
            </a:r>
            <a:endParaRPr lang="fr-FR" sz="1800" dirty="0"/>
          </a:p>
          <a:p>
            <a:pPr lvl="2"/>
            <a:endParaRPr lang="fr-FR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7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La doctrine en papier</a:t>
            </a:r>
            <a:endParaRPr lang="fr-FR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637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8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Documentation électronique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06</a:t>
            </a:r>
            <a:endParaRPr lang="fr-FR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12776"/>
            <a:ext cx="828092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accent2"/>
                </a:solidFill>
                <a:latin typeface="+mj-lt"/>
              </a:rPr>
              <a:t>Privée - payante</a:t>
            </a:r>
            <a:endParaRPr lang="fr-FR" sz="2000" b="1" dirty="0">
              <a:solidFill>
                <a:schemeClr val="accent2"/>
              </a:solidFill>
              <a:latin typeface="+mj-lt"/>
            </a:endParaRPr>
          </a:p>
          <a:p>
            <a:endParaRPr lang="fr-FR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/>
              <a:t>Bases de données  : </a:t>
            </a:r>
          </a:p>
          <a:p>
            <a:r>
              <a:rPr lang="fr-FR" dirty="0"/>
              <a:t>C</a:t>
            </a:r>
            <a:r>
              <a:rPr lang="fr-FR" dirty="0" smtClean="0"/>
              <a:t>ontenus et utilisations différents, </a:t>
            </a:r>
          </a:p>
          <a:p>
            <a:r>
              <a:rPr lang="fr-FR" dirty="0"/>
              <a:t>N</a:t>
            </a:r>
            <a:r>
              <a:rPr lang="fr-FR" dirty="0" smtClean="0"/>
              <a:t>e se substituent pas l’une à l’autre </a:t>
            </a:r>
          </a:p>
          <a:p>
            <a:endParaRPr lang="fr-FR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/>
              <a:t>Accès par abonnement : méthode</a:t>
            </a:r>
          </a:p>
          <a:p>
            <a:r>
              <a:rPr lang="fr-FR" dirty="0"/>
              <a:t>U</a:t>
            </a:r>
            <a:r>
              <a:rPr lang="fr-FR" dirty="0" smtClean="0"/>
              <a:t>niversités : Couperin</a:t>
            </a:r>
          </a:p>
          <a:p>
            <a:r>
              <a:rPr lang="fr-FR" dirty="0" smtClean="0"/>
              <a:t>Grands comptes : négociation facilitée</a:t>
            </a:r>
          </a:p>
          <a:p>
            <a:r>
              <a:rPr lang="fr-FR" dirty="0"/>
              <a:t>Petites </a:t>
            </a:r>
            <a:r>
              <a:rPr lang="fr-FR" dirty="0" smtClean="0"/>
              <a:t>structures : </a:t>
            </a:r>
          </a:p>
          <a:p>
            <a:endParaRPr lang="fr-F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accent2"/>
                </a:solidFill>
                <a:latin typeface="+mj-lt"/>
              </a:rPr>
              <a:t>MOBILITE</a:t>
            </a:r>
            <a:r>
              <a:rPr lang="fr-FR" sz="1600" b="1" dirty="0" smtClean="0">
                <a:latin typeface="+mj-lt"/>
              </a:rPr>
              <a:t> </a:t>
            </a:r>
            <a:r>
              <a:rPr lang="fr-FR" sz="1600" b="1" dirty="0" smtClean="0"/>
              <a:t>: </a:t>
            </a:r>
            <a:r>
              <a:rPr lang="fr-FR" dirty="0" smtClean="0"/>
              <a:t>Propositions encore instables</a:t>
            </a:r>
          </a:p>
          <a:p>
            <a:r>
              <a:rPr lang="fr-FR" dirty="0" smtClean="0"/>
              <a:t>Problème d’équipement</a:t>
            </a:r>
          </a:p>
          <a:p>
            <a:r>
              <a:rPr lang="fr-FR" dirty="0" smtClean="0"/>
              <a:t>E book, applications, accès en ligne :  moyennement développée et en constante évolution</a:t>
            </a:r>
          </a:p>
          <a:p>
            <a:r>
              <a:rPr lang="fr-FR" dirty="0" smtClean="0"/>
              <a:t>Surcoût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b="1" dirty="0" smtClean="0"/>
          </a:p>
          <a:p>
            <a:endParaRPr lang="fr-FR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Rounded Rectangle 5"/>
          <p:cNvSpPr/>
          <p:nvPr/>
        </p:nvSpPr>
        <p:spPr>
          <a:xfrm>
            <a:off x="2627784" y="3933056"/>
            <a:ext cx="1512168" cy="2880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95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95536" y="1514476"/>
            <a:ext cx="8320064" cy="4266000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+mj-lt"/>
              </a:rPr>
              <a:t>Blogs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Sites médiatiques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Auteurs 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Profession</a:t>
            </a:r>
          </a:p>
          <a:p>
            <a:pPr marL="0" indent="0">
              <a:buNone/>
            </a:pPr>
            <a:endParaRPr lang="fr-FR" sz="1800" dirty="0" smtClean="0">
              <a:solidFill>
                <a:schemeClr val="tx1"/>
              </a:solidFill>
              <a:latin typeface="+mn-lt"/>
            </a:endParaRPr>
          </a:p>
          <a:p>
            <a:r>
              <a:rPr lang="fr-FR" b="1" dirty="0" smtClean="0">
                <a:latin typeface="+mj-lt"/>
              </a:rPr>
              <a:t>Twitter 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Comptes officiels des institutions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Auteurs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Journalistes</a:t>
            </a:r>
          </a:p>
          <a:p>
            <a:pPr marL="0" indent="0">
              <a:buNone/>
            </a:pPr>
            <a:endParaRPr lang="fr-FR" sz="1800" dirty="0" smtClean="0">
              <a:solidFill>
                <a:schemeClr val="tx1"/>
              </a:solidFill>
              <a:latin typeface="+mn-lt"/>
            </a:endParaRPr>
          </a:p>
          <a:p>
            <a:r>
              <a:rPr lang="fr-FR" b="1" dirty="0" smtClean="0">
                <a:latin typeface="+mj-lt"/>
              </a:rPr>
              <a:t>Linkedin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tx1"/>
                </a:solidFill>
                <a:latin typeface="+mn-lt"/>
              </a:rPr>
              <a:t>Notification d’articles et d’intervention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505B4-8E5B-413C-B475-F08739E7BCBB}" type="slidenum">
              <a:rPr lang="fr-FR" smtClean="0">
                <a:solidFill>
                  <a:prstClr val="white"/>
                </a:solidFill>
              </a:rPr>
              <a:pPr/>
              <a:t>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Les réseaux sociaux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07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2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j_Format_paysage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aj Présentation Commerciale 2013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aj Présentation Commerciale 2013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aj Présentation Commerciale 2013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aj Présentation Commerciale 2013">
  <a:themeElements>
    <a:clrScheme name="Taj 2013">
      <a:dk1>
        <a:srgbClr val="080808"/>
      </a:dk1>
      <a:lt1>
        <a:sysClr val="window" lastClr="FFFFFF"/>
      </a:lt1>
      <a:dk2>
        <a:srgbClr val="606AAA"/>
      </a:dk2>
      <a:lt2>
        <a:srgbClr val="67757E"/>
      </a:lt2>
      <a:accent1>
        <a:srgbClr val="606AAA"/>
      </a:accent1>
      <a:accent2>
        <a:srgbClr val="00B1BE"/>
      </a:accent2>
      <a:accent3>
        <a:srgbClr val="1FA12E"/>
      </a:accent3>
      <a:accent4>
        <a:srgbClr val="F5A700"/>
      </a:accent4>
      <a:accent5>
        <a:srgbClr val="E2004F"/>
      </a:accent5>
      <a:accent6>
        <a:srgbClr val="B3C900"/>
      </a:accent6>
      <a:hlink>
        <a:srgbClr val="606AAA"/>
      </a:hlink>
      <a:folHlink>
        <a:srgbClr val="67757E"/>
      </a:folHlink>
    </a:clrScheme>
    <a:fontScheme name="Taj 201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689</Words>
  <Application>Microsoft Office PowerPoint</Application>
  <PresentationFormat>Affichage à l'écran (4:3)</PresentationFormat>
  <Paragraphs>184</Paragraphs>
  <Slides>11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Taj_Format_paysage</vt:lpstr>
      <vt:lpstr>1_Taj Présentation Commerciale 2013</vt:lpstr>
      <vt:lpstr>2_Taj Présentation Commerciale 2013</vt:lpstr>
      <vt:lpstr>3_Taj Présentation Commerciale 2013</vt:lpstr>
      <vt:lpstr>4_Taj Présentation Commerciale 2013</vt:lpstr>
      <vt:lpstr>Documentation numérique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Deloitte.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Blanchard, Raphael (FR - Paris)</dc:creator>
  <cp:lastModifiedBy>Carole GUELFUCCI</cp:lastModifiedBy>
  <cp:revision>21</cp:revision>
  <dcterms:created xsi:type="dcterms:W3CDTF">2013-10-02T14:36:57Z</dcterms:created>
  <dcterms:modified xsi:type="dcterms:W3CDTF">2015-03-10T09:17:41Z</dcterms:modified>
</cp:coreProperties>
</file>