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0" r:id="rId1"/>
  </p:sldMasterIdLst>
  <p:notesMasterIdLst>
    <p:notesMasterId r:id="rId20"/>
  </p:notesMasterIdLst>
  <p:handoutMasterIdLst>
    <p:handoutMasterId r:id="rId21"/>
  </p:handoutMasterIdLst>
  <p:sldIdLst>
    <p:sldId id="26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1" r:id="rId18"/>
    <p:sldId id="266" r:id="rId19"/>
  </p:sldIdLst>
  <p:sldSz cx="10693400" cy="756126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214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44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07457" algn="l" defTabSz="10429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128948" algn="l" defTabSz="10429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650440" algn="l" defTabSz="10429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171931" algn="l" defTabSz="10429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17"/>
    <a:srgbClr val="00697A"/>
    <a:srgbClr val="5F5F5F"/>
    <a:srgbClr val="777777"/>
    <a:srgbClr val="D9D9D9"/>
    <a:srgbClr val="BFBFBF"/>
    <a:srgbClr val="0C1C8C"/>
    <a:srgbClr val="1A75CF"/>
    <a:srgbClr val="000000"/>
    <a:srgbClr val="00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5" autoAdjust="0"/>
    <p:restoredTop sz="94660" autoAdjust="0"/>
  </p:normalViewPr>
  <p:slideViewPr>
    <p:cSldViewPr snapToGrid="0" snapToObjects="1" showGuides="1">
      <p:cViewPr>
        <p:scale>
          <a:sx n="100" d="100"/>
          <a:sy n="100" d="100"/>
        </p:scale>
        <p:origin x="-294" y="534"/>
      </p:cViewPr>
      <p:guideLst>
        <p:guide orient="horz" pos="4606"/>
        <p:guide orient="horz" pos="1119"/>
        <p:guide orient="horz" pos="4378"/>
        <p:guide pos="3294"/>
        <p:guide pos="337"/>
        <p:guide pos="6408"/>
        <p:guide pos="3446"/>
        <p:guide pos="160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1" d="100"/>
          <a:sy n="71" d="100"/>
        </p:scale>
        <p:origin x="-1566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/>
          <a:lstStyle>
            <a:lvl1pPr algn="l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439" y="0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/>
          <a:lstStyle>
            <a:lvl1pPr algn="r">
              <a:defRPr sz="1300"/>
            </a:lvl1pPr>
          </a:lstStyle>
          <a:p>
            <a:pPr>
              <a:defRPr/>
            </a:pPr>
            <a:fld id="{251338F9-1F0A-4DA2-AAC5-B93357AB68A2}" type="datetimeFigureOut">
              <a:rPr lang="en-GB"/>
              <a:pPr>
                <a:defRPr/>
              </a:pPr>
              <a:t>09/10/2015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486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439" y="9721486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 anchor="b"/>
          <a:lstStyle>
            <a:lvl1pPr algn="r">
              <a:defRPr sz="1300"/>
            </a:lvl1pPr>
          </a:lstStyle>
          <a:p>
            <a:pPr>
              <a:defRPr/>
            </a:pPr>
            <a:fld id="{6FD3B25F-CFD3-46E1-9956-8D13BE9758D3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98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257" cy="511382"/>
          </a:xfrm>
          <a:prstGeom prst="rect">
            <a:avLst/>
          </a:prstGeom>
        </p:spPr>
        <p:txBody>
          <a:bodyPr vert="horz" lIns="99045" tIns="49522" rIns="99045" bIns="49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439" y="0"/>
            <a:ext cx="3076257" cy="511382"/>
          </a:xfrm>
          <a:prstGeom prst="rect">
            <a:avLst/>
          </a:prstGeom>
        </p:spPr>
        <p:txBody>
          <a:bodyPr vert="horz" lIns="99045" tIns="49522" rIns="99045" bIns="49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E02B51E-1E11-4DD0-817C-7C5350C3B0F2}" type="datetimeFigureOut">
              <a:rPr lang="en-US"/>
              <a:pPr>
                <a:defRPr/>
              </a:pPr>
              <a:t>10/9/2015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5" tIns="49522" rIns="99045" bIns="49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288" y="4860744"/>
            <a:ext cx="5680724" cy="4605924"/>
          </a:xfrm>
          <a:prstGeom prst="rect">
            <a:avLst/>
          </a:prstGeom>
        </p:spPr>
        <p:txBody>
          <a:bodyPr vert="horz" lIns="99045" tIns="49522" rIns="99045" bIns="4952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486"/>
            <a:ext cx="3076257" cy="511382"/>
          </a:xfrm>
          <a:prstGeom prst="rect">
            <a:avLst/>
          </a:prstGeom>
        </p:spPr>
        <p:txBody>
          <a:bodyPr vert="horz" lIns="99045" tIns="49522" rIns="99045" bIns="49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439" y="9721486"/>
            <a:ext cx="3076257" cy="511382"/>
          </a:xfrm>
          <a:prstGeom prst="rect">
            <a:avLst/>
          </a:prstGeom>
        </p:spPr>
        <p:txBody>
          <a:bodyPr vert="horz" lIns="99045" tIns="49522" rIns="99045" bIns="49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1125775-B1BA-49E1-877C-FC7C2491D01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5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9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4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6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57" algn="l" defTabSz="1042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948" algn="l" defTabSz="1042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440" algn="l" defTabSz="1042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31" algn="l" defTabSz="10429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25775-B1BA-49E1-877C-FC7C2491D0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39">
              <a:defRPr/>
            </a:pPr>
            <a:r>
              <a:rPr lang="fr-FR" dirty="0" smtClean="0"/>
              <a:t>Lancement du portail la semaine suivant le déménagement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25775-B1BA-49E1-877C-FC7C2491D0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25775-B1BA-49E1-877C-FC7C2491D0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Pages thématiques</a:t>
            </a:r>
          </a:p>
          <a:p>
            <a:pPr lvl="1"/>
            <a:r>
              <a:rPr lang="fr-FR" dirty="0" smtClean="0"/>
              <a:t>Construction similaire à celle de la page d’accueil</a:t>
            </a:r>
          </a:p>
          <a:p>
            <a:r>
              <a:rPr lang="fr-FR" dirty="0" smtClean="0"/>
              <a:t>Pages Actualités juridiques</a:t>
            </a:r>
          </a:p>
          <a:p>
            <a:pPr lvl="1"/>
            <a:r>
              <a:rPr lang="fr-FR" dirty="0" smtClean="0"/>
              <a:t>Flux RSS des différents éditeurs juridiques : vocation de l’</a:t>
            </a:r>
            <a:r>
              <a:rPr lang="fr-FR" dirty="0" err="1" smtClean="0"/>
              <a:t>Infothèque</a:t>
            </a:r>
            <a:r>
              <a:rPr lang="fr-FR" dirty="0" smtClean="0"/>
              <a:t> à devenir un portail d’information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25775-B1BA-49E1-877C-FC7C2491D0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Page de recherche</a:t>
            </a:r>
          </a:p>
          <a:p>
            <a:pPr lvl="1"/>
            <a:r>
              <a:rPr lang="fr-FR" dirty="0" smtClean="0"/>
              <a:t>Simple</a:t>
            </a:r>
          </a:p>
          <a:p>
            <a:pPr lvl="1"/>
            <a:r>
              <a:rPr lang="fr-FR" dirty="0" smtClean="0"/>
              <a:t>Multicritères</a:t>
            </a:r>
          </a:p>
          <a:p>
            <a:pPr lvl="1"/>
            <a:r>
              <a:rPr lang="fr-FR" dirty="0" smtClean="0"/>
              <a:t>Périodiques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25775-B1BA-49E1-877C-FC7C2491D0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NUL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:\CORPORATE IDENTITY\CI PROJECTS\A - OFFICE TEMPLATES\A. 2014 PPT TEMPLATE REFRESH PROJECT\Template front cover options\Cover crops\cog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" y="1111"/>
            <a:ext cx="10692384" cy="7559040"/>
          </a:xfrm>
          <a:prstGeom prst="rect">
            <a:avLst/>
          </a:prstGeom>
          <a:noFill/>
        </p:spPr>
      </p:pic>
      <p:sp>
        <p:nvSpPr>
          <p:cNvPr id="11" name="Rectangle 2"/>
          <p:cNvSpPr/>
          <p:nvPr userDrawn="1"/>
        </p:nvSpPr>
        <p:spPr bwMode="ltGray">
          <a:xfrm>
            <a:off x="0" y="5045340"/>
            <a:ext cx="10693400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9" tIns="52149" rIns="104299" bIns="521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"/>
          <p:cNvSpPr/>
          <p:nvPr userDrawn="1"/>
        </p:nvSpPr>
        <p:spPr bwMode="ltGray">
          <a:xfrm>
            <a:off x="1016" y="3060748"/>
            <a:ext cx="10693400" cy="202560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9" tIns="52149" rIns="104299" bIns="521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esentationTitle"/>
          <p:cNvSpPr>
            <a:spLocks noGrp="1"/>
          </p:cNvSpPr>
          <p:nvPr>
            <p:ph type="ctrTitle" hasCustomPrompt="1"/>
          </p:nvPr>
        </p:nvSpPr>
        <p:spPr bwMode="white">
          <a:xfrm>
            <a:off x="797904" y="3320141"/>
            <a:ext cx="9361401" cy="536204"/>
          </a:xfrm>
        </p:spPr>
        <p:txBody>
          <a:bodyPr wrap="square" anchor="b" anchorCtr="0"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Club juridique PMB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 bwMode="white">
          <a:xfrm>
            <a:off x="798133" y="3846863"/>
            <a:ext cx="9371392" cy="41309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  <a:lvl2pPr marL="52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6" name="PresentationDat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798133" y="4260082"/>
            <a:ext cx="9371392" cy="536204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09 October 2015</a:t>
            </a:r>
          </a:p>
        </p:txBody>
      </p:sp>
      <p:pic>
        <p:nvPicPr>
          <p:cNvPr id="10" name="AlJadaanLogo" descr="Jadaan-Logo_white.png" hidden="1"/>
          <p:cNvPicPr preferRelativeResize="0"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8396400" y="5493480"/>
            <a:ext cx="1611127" cy="36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LogoWhiteLarge" descr="C:\Program Files\Microsoft Office\Templates\CCTemplates\images\KremerlogoWhite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3200" y="5043600"/>
            <a:ext cx="2880366" cy="1258827"/>
          </a:xfrm>
          <a:prstGeom prst="rect">
            <a:avLst/>
          </a:prstGeom>
        </p:spPr>
      </p:pic>
      <p:pic>
        <p:nvPicPr>
          <p:cNvPr id="17" name="LWPLogo" descr="LWPLogo.png" hidden="1"/>
          <p:cNvPicPr preferRelativeResize="0"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45923" y="5500224"/>
            <a:ext cx="1044001" cy="3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hite (with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2534115" y="2056596"/>
            <a:ext cx="5968187" cy="4328472"/>
          </a:xfrm>
          <a:prstGeom prst="rect">
            <a:avLst/>
          </a:prstGeom>
        </p:spPr>
        <p:txBody>
          <a:bodyPr/>
          <a:lstStyle>
            <a:lvl1pPr marL="412848" indent="-412848">
              <a:lnSpc>
                <a:spcPts val="2281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tabLst/>
              <a:defRPr>
                <a:solidFill>
                  <a:schemeClr val="tx1"/>
                </a:solidFill>
              </a:defRPr>
            </a:lvl1pPr>
            <a:lvl2pPr marL="717051" indent="-304203">
              <a:lnSpc>
                <a:spcPts val="2281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romanLcPeriod"/>
              <a:defRPr sz="1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8670041" y="2056596"/>
            <a:ext cx="1488689" cy="432847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2281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1588" indent="-1588" algn="r">
              <a:lnSpc>
                <a:spcPts val="2281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4D1086-42D3-4409-97A9-3582C6BEB38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2544763" y="7099300"/>
            <a:ext cx="5651500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34400" y="303213"/>
            <a:ext cx="761400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 dirty="0"/>
          </a:p>
        </p:txBody>
      </p:sp>
      <p:pic>
        <p:nvPicPr>
          <p:cNvPr id="2050" name="Picture 2" descr="V:\CORPORATE IDENTITY\CI PROJECTS\A - OFFICE TEMPLATES\A. 2014 PPT TEMPLATE REFRESH PROJECT\Template front cover options\Sidebar crops\clock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"/>
            <a:ext cx="2304288" cy="7559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525463" y="6923088"/>
            <a:ext cx="6865937" cy="176212"/>
          </a:xfrm>
          <a:prstGeom prst="rect">
            <a:avLst/>
          </a:prstGeom>
        </p:spPr>
        <p:txBody>
          <a:bodyPr tIns="0" bIns="0" anchor="b"/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25AF-5034-4EBD-B5E0-1BA05C6531E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534988" y="1776413"/>
            <a:ext cx="9623425" cy="51466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4FB6-DA35-4A27-A34E-0866702D4D4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534988" y="1776413"/>
            <a:ext cx="4694237" cy="5173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5470525" y="1776413"/>
            <a:ext cx="4702175" cy="5173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525463" y="6923088"/>
            <a:ext cx="6865937" cy="176212"/>
          </a:xfrm>
          <a:prstGeom prst="rect">
            <a:avLst/>
          </a:prstGeom>
        </p:spPr>
        <p:txBody>
          <a:bodyPr tIns="0" bIns="0" anchor="b"/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- quarter page pull quote colour (L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0"/>
            <a:ext cx="2304288" cy="7561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9" tIns="52149" rIns="104299" bIns="52149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3" hasCustomPrompt="1"/>
          </p:nvPr>
        </p:nvSpPr>
        <p:spPr bwMode="black">
          <a:xfrm>
            <a:off x="245301" y="1774797"/>
            <a:ext cx="1859368" cy="4979582"/>
          </a:xfrm>
          <a:prstGeom prst="rect">
            <a:avLst/>
          </a:prstGeom>
        </p:spPr>
        <p:txBody>
          <a:bodyPr lIns="0" tIns="102656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85725" indent="0">
              <a:spcBef>
                <a:spcPts val="228"/>
              </a:spcBef>
              <a:buFontTx/>
              <a:buNone/>
              <a:defRPr sz="1400" b="0"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“Pull-quote”</a:t>
            </a:r>
          </a:p>
          <a:p>
            <a:pPr lvl="1"/>
            <a:r>
              <a:rPr lang="en-US" dirty="0" smtClean="0"/>
              <a:t>Source</a:t>
            </a:r>
          </a:p>
          <a:p>
            <a:pPr lvl="1"/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34114" y="302801"/>
            <a:ext cx="762461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9BA5-281E-4CF2-98C2-47E83E73114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533650" y="7099300"/>
            <a:ext cx="5662613" cy="3222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11" name="MarketingEntityText"/>
          <p:cNvSpPr txBox="1"/>
          <p:nvPr userDrawn="1"/>
        </p:nvSpPr>
        <p:spPr>
          <a:xfrm>
            <a:off x="7391401" y="7099187"/>
            <a:ext cx="2395057" cy="320304"/>
          </a:xfrm>
          <a:prstGeom prst="rect">
            <a:avLst/>
          </a:prstGeom>
        </p:spPr>
        <p:txBody>
          <a:bodyPr vert="horz" lIns="104299" tIns="52149" rIns="104299" bIns="52149" rtlCol="0" anchor="ctr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Clifford Chance</a:t>
            </a:r>
            <a:endParaRPr lang="en-GB" sz="9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533650" y="1776413"/>
            <a:ext cx="7624763" cy="5173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8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2543176" y="6923088"/>
            <a:ext cx="5653088" cy="176212"/>
          </a:xfrm>
          <a:prstGeom prst="rect">
            <a:avLst/>
          </a:prstGeom>
        </p:spPr>
        <p:txBody>
          <a:bodyPr tIns="0" bIns="0" anchor="b"/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ltGray">
          <a:xfrm>
            <a:off x="0" y="4778375"/>
            <a:ext cx="10693400" cy="1389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9" tIns="52149" rIns="104299" bIns="521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 bwMode="white">
          <a:xfrm>
            <a:off x="536183" y="4831055"/>
            <a:ext cx="9633342" cy="126021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heading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5B93-5D04-4B23-B6FF-448904DF53B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fficeImprint"/>
          <p:cNvSpPr txBox="1"/>
          <p:nvPr userDrawn="1"/>
        </p:nvSpPr>
        <p:spPr>
          <a:xfrm>
            <a:off x="508681" y="6568848"/>
            <a:ext cx="9650051" cy="721120"/>
          </a:xfrm>
          <a:prstGeom prst="rect">
            <a:avLst/>
          </a:prstGeom>
          <a:noFill/>
        </p:spPr>
        <p:txBody>
          <a:bodyPr lIns="104299" tIns="52149" rIns="104299" bIns="52149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Clifford Chance, 1 rue d'Astorg, CS 60058, 75377 Paris Cedex 08, France
© Clifford Chance 2015
Clifford Chance Europe LLP est un cabinet de solicitors inscrit au barreau de Paris en application de la directive 98/5/CE, et un limited liability partnership enregistré en Angleterre et au pays de Galles sous le numéro OC312404, dont l'adresse du siège social est 10 Upper Bank Street, London, E14 5JJ.</a:t>
            </a:r>
            <a:endParaRPr lang="en-GB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CDocID"/>
          <p:cNvSpPr txBox="1"/>
          <p:nvPr userDrawn="1"/>
        </p:nvSpPr>
        <p:spPr>
          <a:xfrm>
            <a:off x="5044092" y="7260213"/>
            <a:ext cx="5057087" cy="283547"/>
          </a:xfrm>
          <a:prstGeom prst="rect">
            <a:avLst/>
          </a:prstGeom>
          <a:noFill/>
        </p:spPr>
        <p:txBody>
          <a:bodyPr lIns="104299" tIns="52149" rIns="104299" bIns="52149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</p:txBody>
      </p:sp>
      <p:sp>
        <p:nvSpPr>
          <p:cNvPr id="5" name="Rectangle 2"/>
          <p:cNvSpPr/>
          <p:nvPr userDrawn="1"/>
        </p:nvSpPr>
        <p:spPr bwMode="ltGray">
          <a:xfrm>
            <a:off x="0" y="4778300"/>
            <a:ext cx="10693400" cy="13897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99" tIns="52149" rIns="104299" bIns="521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6458" y="7099187"/>
            <a:ext cx="471549" cy="320304"/>
          </a:xfrm>
          <a:prstGeom prst="rect">
            <a:avLst/>
          </a:prstGeom>
        </p:spPr>
        <p:txBody>
          <a:bodyPr vert="horz" lIns="104299" tIns="52149" rIns="104299" bIns="5214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CDA430-D6E8-47DD-9912-FE9C94C8EE1B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391" y="7099187"/>
            <a:ext cx="6866010" cy="322054"/>
          </a:xfrm>
          <a:prstGeom prst="rect">
            <a:avLst/>
          </a:prstGeom>
        </p:spPr>
        <p:txBody>
          <a:bodyPr vert="horz" lIns="104299" tIns="52149" rIns="104299" bIns="5214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 dirty="0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525390" y="302801"/>
            <a:ext cx="9633342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9" tIns="52149" rIns="104299" bIns="521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dirty="0" smtClean="0"/>
          </a:p>
        </p:txBody>
      </p:sp>
      <p:sp>
        <p:nvSpPr>
          <p:cNvPr id="7" name="MarketingEntityText"/>
          <p:cNvSpPr txBox="1"/>
          <p:nvPr/>
        </p:nvSpPr>
        <p:spPr>
          <a:xfrm>
            <a:off x="7391401" y="7099187"/>
            <a:ext cx="2395057" cy="320304"/>
          </a:xfrm>
          <a:prstGeom prst="rect">
            <a:avLst/>
          </a:prstGeom>
        </p:spPr>
        <p:txBody>
          <a:bodyPr vert="horz" lIns="104299" tIns="52149" rIns="104299" bIns="52149" rtlCol="0" anchor="ctr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Clifford Chance</a:t>
            </a:r>
            <a:endParaRPr lang="en-GB" sz="9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5" r:id="rId2"/>
    <p:sldLayoutId id="2147485142" r:id="rId3"/>
    <p:sldLayoutId id="2147484976" r:id="rId4"/>
    <p:sldLayoutId id="2147485141" r:id="rId5"/>
    <p:sldLayoutId id="2147484999" r:id="rId6"/>
    <p:sldLayoutId id="2147485097" r:id="rId7"/>
    <p:sldLayoutId id="2147485044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1C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1C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1C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C1C8C"/>
          </a:solidFill>
          <a:latin typeface="Arial" charset="0"/>
          <a:cs typeface="Arial" charset="0"/>
        </a:defRPr>
      </a:lvl5pPr>
      <a:lvl6pPr marL="521492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6pPr>
      <a:lvl7pPr marL="104298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7pPr>
      <a:lvl8pPr marL="156447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8pPr>
      <a:lvl9pPr marL="208596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ts val="0"/>
        </a:spcBef>
        <a:spcAft>
          <a:spcPts val="600"/>
        </a:spcAft>
        <a:buClr>
          <a:schemeClr val="bg2"/>
        </a:buClr>
        <a:buFont typeface="Wingdings" pitchFamily="2" charset="2"/>
        <a:buChar char="n"/>
        <a:defRPr lang="en-US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449263" indent="-184150" algn="l" rtl="0" eaLnBrk="1" fontAlgn="base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–"/>
        <a:defRPr lang="en-US" sz="1600" b="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625475" indent="-176213" algn="l" rtl="0" eaLnBrk="1" fontAlgn="base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–"/>
        <a:defRPr lang="en-US" sz="140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809625" indent="-184150" algn="l" rtl="0" eaLnBrk="1" fontAlgn="base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Arial" pitchFamily="34" charset="0"/>
        <a:buChar char="–"/>
        <a:defRPr lang="en-US" sz="1200" kern="120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985838" indent="-176213" algn="l" rtl="0" eaLnBrk="1" fontAlgn="base" hangingPunct="1">
        <a:spcBef>
          <a:spcPts val="0"/>
        </a:spcBef>
        <a:spcAft>
          <a:spcPts val="600"/>
        </a:spcAft>
        <a:buClr>
          <a:schemeClr val="bg2"/>
        </a:buClr>
        <a:buFont typeface="Arial" charset="0"/>
        <a:buChar char="–"/>
        <a:defRPr lang="en-US" sz="1200" kern="1200" baseline="0" dirty="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626400" indent="-208800" algn="l" defTabSz="1042983" rtl="0" eaLnBrk="1" latinLnBrk="0" hangingPunct="1">
        <a:spcBef>
          <a:spcPts val="228"/>
        </a:spcBef>
        <a:buClr>
          <a:schemeClr val="bg2"/>
        </a:buClr>
        <a:buFont typeface="Arial" pitchFamily="34" charset="0"/>
        <a:buChar char="–"/>
        <a:defRPr sz="1000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6pPr>
      <a:lvl7pPr marL="626400" indent="-208800" algn="l" defTabSz="1042983" rtl="0" eaLnBrk="1" latinLnBrk="0" hangingPunct="1">
        <a:spcBef>
          <a:spcPts val="228"/>
        </a:spcBef>
        <a:buClr>
          <a:schemeClr val="bg2"/>
        </a:buClr>
        <a:buFont typeface="Arial" pitchFamily="34" charset="0"/>
        <a:buChar char="–"/>
        <a:defRPr sz="1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7pPr>
      <a:lvl8pPr marL="626400" indent="-208800" algn="l" defTabSz="1042983" rtl="0" eaLnBrk="1" latinLnBrk="0" hangingPunct="1">
        <a:spcBef>
          <a:spcPts val="228"/>
        </a:spcBef>
        <a:buClr>
          <a:schemeClr val="bg2"/>
        </a:buClr>
        <a:buFont typeface="Arial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626400" indent="-208800" algn="l" defTabSz="1042983" rtl="0" eaLnBrk="1" latinLnBrk="0" hangingPunct="1">
        <a:spcBef>
          <a:spcPts val="228"/>
        </a:spcBef>
        <a:buClr>
          <a:schemeClr val="bg2"/>
        </a:buClr>
        <a:buFont typeface="Arial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2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83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75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65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57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48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40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31" algn="l" defTabSz="10429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Club </a:t>
            </a:r>
            <a:r>
              <a:rPr lang="en-GB" dirty="0" err="1" smtClean="0"/>
              <a:t>juridique</a:t>
            </a:r>
            <a:r>
              <a:rPr lang="en-GB" dirty="0" smtClean="0"/>
              <a:t> PMB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CLIFFORD CHANCE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09 October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de page thématique (Environnement)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861609"/>
            <a:ext cx="7035800" cy="585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9A834FB6-DA35-4A27-A34E-0866702D4D4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La page </a:t>
            </a:r>
            <a:r>
              <a:rPr lang="en-GB" dirty="0" err="1" smtClean="0"/>
              <a:t>recherche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43" y="1951037"/>
            <a:ext cx="9864714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9A834FB6-DA35-4A27-A34E-0866702D4D4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Kiosque de revues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50" y="827960"/>
            <a:ext cx="5956300" cy="590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cxnSp>
        <p:nvCxnSpPr>
          <p:cNvPr id="9" name="Straight Arrow Connector 9"/>
          <p:cNvCxnSpPr/>
          <p:nvPr/>
        </p:nvCxnSpPr>
        <p:spPr>
          <a:xfrm flipH="1">
            <a:off x="7124700" y="2352675"/>
            <a:ext cx="1278732" cy="552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21"/>
          <p:cNvSpPr txBox="1"/>
          <p:nvPr/>
        </p:nvSpPr>
        <p:spPr>
          <a:xfrm>
            <a:off x="6865144" y="1767900"/>
            <a:ext cx="3526631" cy="584775"/>
          </a:xfrm>
          <a:prstGeom prst="rect">
            <a:avLst/>
          </a:prstGeom>
          <a:noFill/>
          <a:ln>
            <a:solidFill>
              <a:srgbClr val="00697A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Liste A-Z vers les revues auxquelles le cabinet est abonné.   </a:t>
            </a:r>
            <a:endParaRPr lang="fr-FR" sz="16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9A834FB6-DA35-4A27-A34E-0866702D4D4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système de prêt du CDD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1.	</a:t>
            </a:r>
            <a:r>
              <a:rPr lang="fr-FR" sz="2000" b="1" dirty="0" smtClean="0"/>
              <a:t>Etat des lieux avant déménagement</a:t>
            </a:r>
          </a:p>
          <a:p>
            <a:r>
              <a:rPr lang="fr-FR" dirty="0"/>
              <a:t>Système de prêt par borne automatique</a:t>
            </a:r>
          </a:p>
          <a:p>
            <a:pPr lvl="1"/>
            <a:r>
              <a:rPr lang="fr-FR" dirty="0"/>
              <a:t>Portique dysfonctionnel</a:t>
            </a:r>
          </a:p>
          <a:p>
            <a:pPr lvl="1"/>
            <a:r>
              <a:rPr lang="fr-FR" dirty="0"/>
              <a:t>Antennes non équipées</a:t>
            </a:r>
          </a:p>
          <a:p>
            <a:r>
              <a:rPr lang="fr-FR" dirty="0" smtClean="0"/>
              <a:t>Puces RFID encodées selon protocole antérieur à la norme de 2006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2.	</a:t>
            </a:r>
            <a:r>
              <a:rPr lang="fr-FR" sz="2000" b="1" dirty="0" smtClean="0"/>
              <a:t>Généralisation du système à tous les lieux de documentation</a:t>
            </a:r>
          </a:p>
          <a:p>
            <a:r>
              <a:rPr lang="fr-FR" dirty="0" smtClean="0"/>
              <a:t>Renouvellement du parc des bornes et portiques</a:t>
            </a:r>
          </a:p>
          <a:p>
            <a:r>
              <a:rPr lang="fr-FR" dirty="0" smtClean="0"/>
              <a:t>Borne </a:t>
            </a:r>
            <a:r>
              <a:rPr lang="fr-FR" dirty="0"/>
              <a:t>de prêt </a:t>
            </a:r>
            <a:r>
              <a:rPr lang="fr-FR" dirty="0" smtClean="0"/>
              <a:t>: interface et logiciel communiquant via PMB</a:t>
            </a:r>
            <a:endParaRPr lang="fr-FR" dirty="0"/>
          </a:p>
          <a:p>
            <a:r>
              <a:rPr lang="fr-FR" dirty="0" smtClean="0"/>
              <a:t>Platine d’encodage, écrans tactiles et portiques fournis par NEDAP </a:t>
            </a: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 suivre le </a:t>
            </a:r>
            <a:r>
              <a:rPr lang="fr-FR" dirty="0" err="1" smtClean="0"/>
              <a:t>réencodage</a:t>
            </a:r>
            <a:r>
              <a:rPr lang="fr-FR" dirty="0" smtClean="0"/>
              <a:t> des ouvrages du cabinet (6000 environ), au jour d’aujourd’hui inachevé mais en bonne voie.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DF25AF-5034-4EBD-B5E0-1BA05C6531E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Etude du </a:t>
            </a:r>
            <a:r>
              <a:rPr lang="fr-FR" dirty="0" err="1" smtClean="0"/>
              <a:t>process</a:t>
            </a:r>
            <a:r>
              <a:rPr lang="fr-FR" dirty="0" smtClean="0"/>
              <a:t> de </a:t>
            </a:r>
            <a:r>
              <a:rPr lang="fr-FR" dirty="0" err="1" smtClean="0"/>
              <a:t>réencodage</a:t>
            </a:r>
            <a:r>
              <a:rPr lang="fr-FR" dirty="0" smtClean="0"/>
              <a:t>/catalogage RFID</a:t>
            </a:r>
            <a:endParaRPr lang="fr-FR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823074" y="1563012"/>
          <a:ext cx="6434933" cy="45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16154490" imgH="11391900" progId="Excel.Sheet.12">
                  <p:embed/>
                </p:oleObj>
              </mc:Choice>
              <mc:Fallback>
                <p:oleObj name="Worksheet" r:id="rId4" imgW="16154490" imgH="113919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074" y="1563012"/>
                        <a:ext cx="6434933" cy="45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34988" y="1563012"/>
            <a:ext cx="3055937" cy="5146675"/>
          </a:xfrm>
          <a:ln>
            <a:solidFill>
              <a:srgbClr val="00697A"/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fr-FR" dirty="0" smtClean="0"/>
              <a:t>Pour choisir le meilleur système communiquant entre le catalogue, la borne, et les puces équipant les ouvrages, il a fallu détailler les procédures:</a:t>
            </a:r>
          </a:p>
          <a:p>
            <a:pPr marL="527050" lvl="1" indent="-342900"/>
            <a:r>
              <a:rPr lang="fr-FR" dirty="0" smtClean="0"/>
              <a:t>D’encodage</a:t>
            </a:r>
          </a:p>
          <a:p>
            <a:pPr marL="527050" lvl="1" indent="-342900"/>
            <a:r>
              <a:rPr lang="fr-FR" dirty="0" smtClean="0"/>
              <a:t>De catalogage</a:t>
            </a:r>
          </a:p>
          <a:p>
            <a:r>
              <a:rPr lang="fr-FR" dirty="0" smtClean="0"/>
              <a:t>Un examen et décompte des étapes très fines (ouvrir le livre, passer la douchette, </a:t>
            </a:r>
            <a:r>
              <a:rPr lang="fr-FR" dirty="0" err="1" smtClean="0"/>
              <a:t>etc</a:t>
            </a:r>
            <a:r>
              <a:rPr lang="fr-FR" dirty="0" smtClean="0"/>
              <a:t>….) a permis de choisir la procédure la plus légère pour les deux opérations cumulées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DF25AF-5034-4EBD-B5E0-1BA05C6531E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challenges du projet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2800" b="1" dirty="0" smtClean="0"/>
              <a:t>Prévus et….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Concordance avec déménagement</a:t>
            </a:r>
          </a:p>
          <a:p>
            <a:endParaRPr lang="fr-FR" dirty="0" smtClean="0"/>
          </a:p>
          <a:p>
            <a:r>
              <a:rPr lang="fr-FR" dirty="0" smtClean="0"/>
              <a:t>Délai court entre signature contrat et lancement</a:t>
            </a:r>
          </a:p>
          <a:p>
            <a:endParaRPr lang="fr-FR" dirty="0" smtClean="0"/>
          </a:p>
          <a:p>
            <a:r>
              <a:rPr lang="fr-FR" dirty="0" smtClean="0"/>
              <a:t>Contraintes de confidentialité à appliquer à un logiciel hébergé dans le </a:t>
            </a:r>
            <a:r>
              <a:rPr lang="fr-FR" dirty="0" err="1" smtClean="0"/>
              <a:t>cloud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Bornes de prêt hors réseau Clifford : mesures de sécurité renforcées</a:t>
            </a:r>
          </a:p>
          <a:p>
            <a:endParaRPr lang="fr-FR" dirty="0" smtClean="0"/>
          </a:p>
          <a:p>
            <a:r>
              <a:rPr lang="fr-FR" dirty="0" smtClean="0"/>
              <a:t>Typologie de documents à retrouver après migration</a:t>
            </a:r>
          </a:p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>
              <a:buNone/>
            </a:pPr>
            <a:r>
              <a:rPr lang="fr-FR" sz="2400" b="1" dirty="0" smtClean="0"/>
              <a:t>    …. </a:t>
            </a:r>
            <a:r>
              <a:rPr lang="fr-FR" sz="2800" b="1" dirty="0" smtClean="0"/>
              <a:t>Imprévus</a:t>
            </a:r>
            <a:r>
              <a:rPr lang="fr-FR" sz="2400" b="1" dirty="0" smtClean="0"/>
              <a:t>    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Migration lente et difficile</a:t>
            </a:r>
          </a:p>
          <a:p>
            <a:endParaRPr lang="fr-FR" dirty="0" smtClean="0"/>
          </a:p>
          <a:p>
            <a:r>
              <a:rPr lang="fr-FR" dirty="0" smtClean="0"/>
              <a:t>PMB optimisé pour </a:t>
            </a:r>
            <a:r>
              <a:rPr lang="fr-FR" dirty="0" err="1" smtClean="0"/>
              <a:t>Firefox</a:t>
            </a:r>
            <a:r>
              <a:rPr lang="fr-FR" dirty="0" smtClean="0"/>
              <a:t> alors qu’IE puis Chrome sont les navigateurs du cabinet</a:t>
            </a:r>
          </a:p>
          <a:p>
            <a:endParaRPr lang="fr-FR" dirty="0" smtClean="0"/>
          </a:p>
          <a:p>
            <a:r>
              <a:rPr lang="fr-FR" dirty="0" smtClean="0"/>
              <a:t>Puces RFID à </a:t>
            </a:r>
            <a:r>
              <a:rPr lang="fr-FR" dirty="0" err="1" smtClean="0"/>
              <a:t>réencoder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Export des utilisateurs : lent à mettre en place car organisation globale du cabinet</a:t>
            </a:r>
          </a:p>
          <a:p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9A834FB6-DA35-4A27-A34E-0866702D4D4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Quatre mois après, nos impressions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34988" y="933451"/>
            <a:ext cx="9623425" cy="5989638"/>
          </a:xfrm>
        </p:spPr>
        <p:txBody>
          <a:bodyPr>
            <a:normAutofit/>
          </a:bodyPr>
          <a:lstStyle/>
          <a:p>
            <a:r>
              <a:rPr lang="fr-FR" dirty="0" smtClean="0"/>
              <a:t>Satisfaits globalement</a:t>
            </a:r>
          </a:p>
          <a:p>
            <a:pPr lvl="1"/>
            <a:r>
              <a:rPr lang="fr-FR" dirty="0" smtClean="0"/>
              <a:t>Moins de lenteurs notamment pour la saisie par les administrateurs</a:t>
            </a:r>
          </a:p>
          <a:p>
            <a:pPr lvl="1"/>
            <a:r>
              <a:rPr lang="fr-FR" dirty="0" smtClean="0"/>
              <a:t>Reprise quasi-totale de nos données</a:t>
            </a:r>
          </a:p>
          <a:p>
            <a:pPr lvl="1"/>
            <a:r>
              <a:rPr lang="fr-FR" dirty="0" smtClean="0"/>
              <a:t>Portail travaillé et accueillant</a:t>
            </a:r>
          </a:p>
          <a:p>
            <a:pPr lvl="1"/>
            <a:r>
              <a:rPr lang="fr-FR" dirty="0" smtClean="0"/>
              <a:t>Bon accompagnement de l’équipe de PMB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Un délai supplémentaire dû à la coordination des nouvelles platines RFID</a:t>
            </a:r>
          </a:p>
          <a:p>
            <a:pPr lvl="1"/>
            <a:r>
              <a:rPr lang="fr-FR" dirty="0" err="1" smtClean="0"/>
              <a:t>Réencodage</a:t>
            </a:r>
            <a:r>
              <a:rPr lang="fr-FR" dirty="0" smtClean="0"/>
              <a:t> à finir</a:t>
            </a:r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Points à améliorer</a:t>
            </a:r>
          </a:p>
          <a:p>
            <a:pPr lvl="1"/>
            <a:r>
              <a:rPr lang="fr-FR" dirty="0" smtClean="0"/>
              <a:t>Système des étagères </a:t>
            </a:r>
            <a:r>
              <a:rPr lang="fr-FR" dirty="0"/>
              <a:t>et paniers, pas toujours très « user </a:t>
            </a:r>
            <a:r>
              <a:rPr lang="fr-FR" dirty="0" err="1"/>
              <a:t>friendly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pPr lvl="1"/>
            <a:r>
              <a:rPr lang="fr-FR" dirty="0" smtClean="0"/>
              <a:t>Quelques outils utiles que nous aimerions bien voir développés (lien vers les résultats d’une recherche, adresse URL profonde …) </a:t>
            </a:r>
          </a:p>
          <a:p>
            <a:pPr lvl="1"/>
            <a:endParaRPr lang="fr-FR" dirty="0"/>
          </a:p>
          <a:p>
            <a:r>
              <a:rPr lang="fr-FR" dirty="0" smtClean="0"/>
              <a:t>Où en sommes-nous ?</a:t>
            </a:r>
          </a:p>
          <a:p>
            <a:pPr lvl="1"/>
            <a:r>
              <a:rPr lang="fr-FR" dirty="0" smtClean="0"/>
              <a:t>Communication + + + </a:t>
            </a:r>
          </a:p>
          <a:p>
            <a:pPr lvl="1"/>
            <a:r>
              <a:rPr lang="fr-FR" dirty="0" smtClean="0"/>
              <a:t>Formation + + +</a:t>
            </a:r>
          </a:p>
          <a:p>
            <a:pPr lvl="1">
              <a:buNone/>
            </a:pPr>
            <a:r>
              <a:rPr lang="fr-FR" dirty="0" smtClean="0"/>
              <a:t>en lien avec la plateforme KM tout juste lancée (lien sur le portail)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DF25AF-5034-4EBD-B5E0-1BA05C6531E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65" y="3321314"/>
            <a:ext cx="9633342" cy="1260211"/>
          </a:xfrm>
        </p:spPr>
        <p:txBody>
          <a:bodyPr/>
          <a:lstStyle/>
          <a:p>
            <a:pPr algn="ctr"/>
            <a:r>
              <a:rPr lang="en-GB" sz="4000" dirty="0" smtClean="0"/>
              <a:t>Et </a:t>
            </a:r>
            <a:r>
              <a:rPr lang="en-GB" sz="4000" dirty="0" err="1" smtClean="0"/>
              <a:t>maintenant</a:t>
            </a:r>
            <a:r>
              <a:rPr lang="en-GB" sz="4000" dirty="0" smtClean="0"/>
              <a:t>, place à la </a:t>
            </a:r>
            <a:r>
              <a:rPr lang="en-GB" sz="4000" dirty="0" err="1" smtClean="0"/>
              <a:t>démo</a:t>
            </a:r>
            <a:r>
              <a:rPr lang="en-GB" sz="4000" dirty="0" smtClean="0"/>
              <a:t>!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DF25AF-5034-4EBD-B5E0-1BA05C6531E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Petite histoire du catalogue </a:t>
            </a:r>
            <a:br>
              <a:rPr lang="fr-FR" dirty="0" smtClean="0"/>
            </a:br>
            <a:r>
              <a:rPr lang="fr-FR" dirty="0" smtClean="0"/>
              <a:t>Centre de Documentation Clifford Chance Paris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534988" y="1776413"/>
            <a:ext cx="5026676" cy="5173662"/>
          </a:xfrm>
        </p:spPr>
        <p:txBody>
          <a:bodyPr>
            <a:normAutofit/>
          </a:bodyPr>
          <a:lstStyle/>
          <a:p>
            <a:r>
              <a:rPr lang="fr-FR" dirty="0" smtClean="0"/>
              <a:t>Folio </a:t>
            </a:r>
            <a:r>
              <a:rPr lang="fr-FR" dirty="0" err="1" smtClean="0"/>
              <a:t>Views</a:t>
            </a:r>
            <a:endParaRPr lang="fr-FR" dirty="0" smtClean="0"/>
          </a:p>
          <a:p>
            <a:r>
              <a:rPr lang="fr-FR" dirty="0" smtClean="0"/>
              <a:t>2000 : Alexandrie 5, puis 6</a:t>
            </a:r>
          </a:p>
          <a:p>
            <a:r>
              <a:rPr lang="fr-FR" dirty="0" smtClean="0"/>
              <a:t>2011 : serveur </a:t>
            </a:r>
            <a:r>
              <a:rPr lang="fr-FR" dirty="0"/>
              <a:t>4</a:t>
            </a:r>
            <a:r>
              <a:rPr lang="fr-FR" dirty="0" smtClean="0"/>
              <a:t>D trop lourd &gt; Alexandrie 7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Migration prévue en 2 temps</a:t>
            </a:r>
          </a:p>
          <a:p>
            <a:pPr lvl="1"/>
            <a:r>
              <a:rPr lang="fr-FR" dirty="0" smtClean="0"/>
              <a:t>Catalogue: ouvrages et articles</a:t>
            </a:r>
          </a:p>
          <a:p>
            <a:pPr lvl="1"/>
            <a:r>
              <a:rPr lang="fr-FR" dirty="0" smtClean="0"/>
              <a:t>Bibliothéconomie : gestion des périodiques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2 systèmes</a:t>
            </a:r>
          </a:p>
          <a:p>
            <a:pPr lvl="1" algn="just"/>
            <a:r>
              <a:rPr lang="fr-FR" dirty="0" smtClean="0"/>
              <a:t>V7 pour la partie portail</a:t>
            </a:r>
          </a:p>
          <a:p>
            <a:pPr lvl="1" algn="just"/>
            <a:r>
              <a:rPr lang="fr-FR" dirty="0" smtClean="0"/>
              <a:t>V6 pour l’administration car la deuxième « mi-temps » n’a jamais été réalisée. 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2396" t="10926" r="23229" b="3796"/>
          <a:stretch>
            <a:fillRect/>
          </a:stretch>
        </p:blipFill>
        <p:spPr bwMode="auto">
          <a:xfrm>
            <a:off x="5675964" y="1898649"/>
            <a:ext cx="4595952" cy="405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9A834FB6-DA35-4A27-A34E-0866702D4D4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Objectifs du changement de logiciel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525390" y="923926"/>
            <a:ext cx="9623425" cy="5785762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Nous </a:t>
            </a:r>
            <a:r>
              <a:rPr lang="fr-FR" dirty="0"/>
              <a:t>devions:</a:t>
            </a:r>
          </a:p>
          <a:p>
            <a:pPr lvl="1" algn="just"/>
            <a:r>
              <a:rPr lang="fr-FR" dirty="0"/>
              <a:t>Adopter un système global unique </a:t>
            </a:r>
          </a:p>
          <a:p>
            <a:pPr lvl="1" algn="just"/>
            <a:r>
              <a:rPr lang="fr-FR" dirty="0"/>
              <a:t>Fournir un accès à nos ressources potentiellement mondial et </a:t>
            </a:r>
            <a:r>
              <a:rPr lang="fr-FR" dirty="0" err="1"/>
              <a:t>multilangue</a:t>
            </a:r>
            <a:endParaRPr lang="fr-FR" dirty="0"/>
          </a:p>
          <a:p>
            <a:pPr lvl="1" algn="just"/>
            <a:r>
              <a:rPr lang="fr-FR" dirty="0"/>
              <a:t>Régler le problème du serveur</a:t>
            </a:r>
          </a:p>
          <a:p>
            <a:pPr lvl="1" algn="just"/>
            <a:r>
              <a:rPr lang="fr-FR" dirty="0" smtClean="0"/>
              <a:t>Réorganiser le travail de l’équipe faisant face à des « plantages » quotidiens</a:t>
            </a:r>
          </a:p>
          <a:p>
            <a:pPr lvl="1" algn="just"/>
            <a:r>
              <a:rPr lang="fr-FR" dirty="0"/>
              <a:t>Restaurer la confiance d’usagers qui avaient arrêtés de se servir de l’outil de </a:t>
            </a:r>
            <a:r>
              <a:rPr lang="fr-FR" dirty="0" smtClean="0"/>
              <a:t>recherche</a:t>
            </a:r>
          </a:p>
          <a:p>
            <a:pPr lvl="1" algn="just"/>
            <a:r>
              <a:rPr lang="fr-FR" dirty="0" smtClean="0"/>
              <a:t>Conformer </a:t>
            </a:r>
            <a:r>
              <a:rPr lang="fr-FR" dirty="0"/>
              <a:t>le Portail à la charte </a:t>
            </a:r>
            <a:r>
              <a:rPr lang="fr-FR" dirty="0" smtClean="0"/>
              <a:t>graphique du cabinet</a:t>
            </a:r>
          </a:p>
          <a:p>
            <a:pPr lvl="1" algn="just"/>
            <a:endParaRPr lang="fr-FR" dirty="0"/>
          </a:p>
          <a:p>
            <a:pPr algn="just"/>
            <a:r>
              <a:rPr lang="fr-FR" dirty="0"/>
              <a:t>Nous voulions:</a:t>
            </a:r>
          </a:p>
          <a:p>
            <a:pPr lvl="1" algn="just"/>
            <a:r>
              <a:rPr lang="fr-FR" dirty="0"/>
              <a:t>C</a:t>
            </a:r>
            <a:r>
              <a:rPr lang="fr-FR" dirty="0" smtClean="0"/>
              <a:t>onserver toutes les typologies : ouvrages, périodiques, encyclopédies, articles</a:t>
            </a:r>
            <a:r>
              <a:rPr lang="fr-FR" dirty="0"/>
              <a:t>, </a:t>
            </a:r>
            <a:r>
              <a:rPr lang="fr-FR" dirty="0" smtClean="0"/>
              <a:t>bases </a:t>
            </a:r>
            <a:r>
              <a:rPr lang="fr-FR" dirty="0"/>
              <a:t>de données, autorités, usagers, jurisprudence, </a:t>
            </a:r>
            <a:r>
              <a:rPr lang="fr-FR" dirty="0" smtClean="0"/>
              <a:t>traducteur</a:t>
            </a:r>
            <a:endParaRPr lang="fr-FR" dirty="0"/>
          </a:p>
          <a:p>
            <a:pPr lvl="1" algn="just"/>
            <a:r>
              <a:rPr lang="fr-FR" dirty="0" smtClean="0"/>
              <a:t>Améliorer l’outil pour les usagers/avocats:</a:t>
            </a:r>
          </a:p>
          <a:p>
            <a:pPr lvl="2" algn="just"/>
            <a:r>
              <a:rPr lang="fr-FR" dirty="0" smtClean="0"/>
              <a:t> mise à jour, </a:t>
            </a:r>
          </a:p>
          <a:p>
            <a:pPr lvl="2" algn="just"/>
            <a:r>
              <a:rPr lang="fr-FR" dirty="0" smtClean="0"/>
              <a:t>info en </a:t>
            </a:r>
            <a:r>
              <a:rPr lang="fr-FR" dirty="0"/>
              <a:t>continu, </a:t>
            </a:r>
            <a:endParaRPr lang="fr-FR" dirty="0" smtClean="0"/>
          </a:p>
          <a:p>
            <a:pPr lvl="2" algn="just"/>
            <a:r>
              <a:rPr lang="fr-FR" dirty="0" smtClean="0"/>
              <a:t>recherche </a:t>
            </a:r>
            <a:r>
              <a:rPr lang="fr-FR" dirty="0"/>
              <a:t>facile et </a:t>
            </a:r>
            <a:r>
              <a:rPr lang="fr-FR" dirty="0" smtClean="0"/>
              <a:t>rapide</a:t>
            </a:r>
          </a:p>
          <a:p>
            <a:pPr lvl="1" algn="just"/>
            <a:r>
              <a:rPr lang="fr-FR" dirty="0" smtClean="0"/>
              <a:t>Régler le problème avant le déménagement</a:t>
            </a:r>
          </a:p>
          <a:p>
            <a:pPr lvl="1" algn="ctr">
              <a:buNone/>
            </a:pPr>
            <a:r>
              <a:rPr lang="fr-FR" sz="2400" dirty="0" smtClean="0"/>
              <a:t>Transformer la nécessité en opportunité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DF25AF-5034-4EBD-B5E0-1BA05C6531E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chiffres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525390" y="1247775"/>
            <a:ext cx="4694237" cy="51736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a typeface="SimSun" pitchFamily="2" charset="-122"/>
              </a:rPr>
              <a:t>Les </a:t>
            </a:r>
            <a:r>
              <a:rPr lang="en-US" b="1" dirty="0" err="1" smtClean="0">
                <a:ea typeface="SimSun" pitchFamily="2" charset="-122"/>
              </a:rPr>
              <a:t>données</a:t>
            </a:r>
            <a:r>
              <a:rPr lang="en-US" b="1" dirty="0" smtClean="0">
                <a:ea typeface="SimSun" pitchFamily="2" charset="-122"/>
              </a:rPr>
              <a:t> à </a:t>
            </a:r>
            <a:r>
              <a:rPr lang="en-US" b="1" dirty="0" err="1" smtClean="0">
                <a:ea typeface="SimSun" pitchFamily="2" charset="-122"/>
              </a:rPr>
              <a:t>migrer</a:t>
            </a:r>
            <a:r>
              <a:rPr lang="en-US" b="1" dirty="0" smtClean="0">
                <a:ea typeface="SimSun" pitchFamily="2" charset="-122"/>
              </a:rPr>
              <a:t>:</a:t>
            </a:r>
          </a:p>
          <a:p>
            <a:pPr>
              <a:buNone/>
            </a:pPr>
            <a:endParaRPr lang="en-US" b="1" dirty="0" smtClean="0">
              <a:ea typeface="SimSun" pitchFamily="2" charset="-122"/>
            </a:endParaRPr>
          </a:p>
          <a:p>
            <a:r>
              <a:rPr lang="en-US" dirty="0" smtClean="0">
                <a:ea typeface="SimSun" pitchFamily="2" charset="-122"/>
              </a:rPr>
              <a:t>6000 </a:t>
            </a:r>
            <a:r>
              <a:rPr lang="en-US" dirty="0" err="1" smtClean="0">
                <a:ea typeface="SimSun" pitchFamily="2" charset="-122"/>
              </a:rPr>
              <a:t>livres</a:t>
            </a:r>
            <a:endParaRPr lang="en-US" dirty="0" smtClean="0">
              <a:ea typeface="SimSun" pitchFamily="2" charset="-122"/>
            </a:endParaRPr>
          </a:p>
          <a:p>
            <a:r>
              <a:rPr lang="en-US" dirty="0" smtClean="0">
                <a:ea typeface="SimSun" pitchFamily="2" charset="-122"/>
              </a:rPr>
              <a:t>500 </a:t>
            </a:r>
            <a:r>
              <a:rPr lang="en-US" dirty="0" err="1" smtClean="0">
                <a:ea typeface="SimSun" pitchFamily="2" charset="-122"/>
              </a:rPr>
              <a:t>titres</a:t>
            </a:r>
            <a:r>
              <a:rPr lang="en-US" dirty="0" smtClean="0">
                <a:ea typeface="SimSun" pitchFamily="2" charset="-122"/>
              </a:rPr>
              <a:t> de </a:t>
            </a:r>
            <a:r>
              <a:rPr lang="en-US" dirty="0" err="1" smtClean="0">
                <a:ea typeface="SimSun" pitchFamily="2" charset="-122"/>
              </a:rPr>
              <a:t>périodiques</a:t>
            </a:r>
            <a:r>
              <a:rPr lang="en-US" dirty="0" smtClean="0">
                <a:ea typeface="SimSun" pitchFamily="2" charset="-122"/>
              </a:rPr>
              <a:t>, 650 </a:t>
            </a:r>
            <a:r>
              <a:rPr lang="en-US" dirty="0" err="1" smtClean="0">
                <a:ea typeface="SimSun" pitchFamily="2" charset="-122"/>
              </a:rPr>
              <a:t>exemplaires</a:t>
            </a:r>
            <a:endParaRPr lang="en-US" dirty="0" smtClean="0">
              <a:ea typeface="SimSun" pitchFamily="2" charset="-122"/>
            </a:endParaRPr>
          </a:p>
          <a:p>
            <a:r>
              <a:rPr lang="en-US" dirty="0" smtClean="0">
                <a:ea typeface="SimSun" pitchFamily="2" charset="-122"/>
              </a:rPr>
              <a:t>650 sites web </a:t>
            </a:r>
            <a:r>
              <a:rPr lang="en-US" dirty="0" err="1" smtClean="0">
                <a:ea typeface="SimSun" pitchFamily="2" charset="-122"/>
              </a:rPr>
              <a:t>référencés</a:t>
            </a:r>
            <a:endParaRPr lang="en-US" dirty="0">
              <a:ea typeface="SimSun" pitchFamily="2" charset="-122"/>
            </a:endParaRPr>
          </a:p>
          <a:p>
            <a:r>
              <a:rPr lang="en-US" altLang="zh-CN" dirty="0" smtClean="0">
                <a:ea typeface="SimSun" pitchFamily="2" charset="-122"/>
              </a:rPr>
              <a:t>55000</a:t>
            </a:r>
            <a:r>
              <a:rPr lang="en-US" altLang="zh-CN" dirty="0">
                <a:ea typeface="SimSun" pitchFamily="2" charset="-122"/>
              </a:rPr>
              <a:t>	</a:t>
            </a:r>
            <a:r>
              <a:rPr lang="en-US" altLang="zh-CN" dirty="0" smtClean="0">
                <a:ea typeface="SimSun" pitchFamily="2" charset="-122"/>
              </a:rPr>
              <a:t>articles + 6000 </a:t>
            </a:r>
            <a:r>
              <a:rPr lang="en-US" altLang="zh-CN" dirty="0" err="1" smtClean="0">
                <a:ea typeface="SimSun" pitchFamily="2" charset="-122"/>
              </a:rPr>
              <a:t>chaque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err="1" smtClean="0">
                <a:ea typeface="SimSun" pitchFamily="2" charset="-122"/>
              </a:rPr>
              <a:t>année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en-US" altLang="zh-CN" dirty="0" smtClean="0">
                <a:ea typeface="SimSun" pitchFamily="2" charset="-122"/>
              </a:rPr>
              <a:t>52 bases de </a:t>
            </a:r>
            <a:r>
              <a:rPr lang="en-US" altLang="zh-CN" dirty="0" err="1" smtClean="0">
                <a:ea typeface="SimSun" pitchFamily="2" charset="-122"/>
              </a:rPr>
              <a:t>données</a:t>
            </a:r>
            <a:endParaRPr lang="en-US" altLang="zh-CN" dirty="0" smtClean="0">
              <a:ea typeface="SimSun" pitchFamily="2" charset="-122"/>
            </a:endParaRPr>
          </a:p>
          <a:p>
            <a:r>
              <a:rPr lang="en-US" dirty="0" smtClean="0">
                <a:ea typeface="SimSun" pitchFamily="2" charset="-122"/>
              </a:rPr>
              <a:t>2600 </a:t>
            </a:r>
            <a:r>
              <a:rPr lang="en-US" dirty="0" err="1" smtClean="0">
                <a:ea typeface="SimSun" pitchFamily="2" charset="-122"/>
              </a:rPr>
              <a:t>fichiers</a:t>
            </a:r>
            <a:r>
              <a:rPr lang="en-US" dirty="0" smtClean="0">
                <a:ea typeface="SimSun" pitchFamily="2" charset="-122"/>
              </a:rPr>
              <a:t> joints (PDF…)</a:t>
            </a:r>
          </a:p>
          <a:p>
            <a:r>
              <a:rPr lang="en-US" dirty="0" smtClean="0">
                <a:ea typeface="SimSun" pitchFamily="2" charset="-122"/>
              </a:rPr>
              <a:t>1500 jurisprudences et </a:t>
            </a:r>
            <a:r>
              <a:rPr lang="en-US" dirty="0" err="1" smtClean="0">
                <a:ea typeface="SimSun" pitchFamily="2" charset="-122"/>
              </a:rPr>
              <a:t>fichiers</a:t>
            </a:r>
            <a:r>
              <a:rPr lang="en-US" dirty="0" smtClean="0">
                <a:ea typeface="SimSun" pitchFamily="2" charset="-122"/>
              </a:rPr>
              <a:t> joints</a:t>
            </a:r>
          </a:p>
          <a:p>
            <a:r>
              <a:rPr lang="en-US" dirty="0" smtClean="0">
                <a:ea typeface="SimSun" pitchFamily="2" charset="-122"/>
              </a:rPr>
              <a:t>3 </a:t>
            </a:r>
            <a:r>
              <a:rPr lang="en-US" dirty="0" err="1" smtClean="0">
                <a:ea typeface="SimSun" pitchFamily="2" charset="-122"/>
              </a:rPr>
              <a:t>thésaurus</a:t>
            </a:r>
            <a:r>
              <a:rPr lang="en-US" dirty="0" smtClean="0">
                <a:ea typeface="SimSun" pitchFamily="2" charset="-122"/>
              </a:rPr>
              <a:t>, 6000 </a:t>
            </a:r>
            <a:r>
              <a:rPr lang="en-US" dirty="0" err="1" smtClean="0">
                <a:ea typeface="SimSun" pitchFamily="2" charset="-122"/>
              </a:rPr>
              <a:t>mots-clés</a:t>
            </a:r>
            <a:endParaRPr lang="en-US" dirty="0" smtClean="0">
              <a:ea typeface="SimSun" pitchFamily="2" charset="-122"/>
            </a:endParaRPr>
          </a:p>
          <a:p>
            <a:r>
              <a:rPr lang="en-GB" dirty="0" smtClean="0"/>
              <a:t>400 </a:t>
            </a:r>
            <a:r>
              <a:rPr lang="en-GB" dirty="0" err="1" smtClean="0"/>
              <a:t>utilisateurs</a:t>
            </a:r>
            <a:endParaRPr lang="en-GB" dirty="0" smtClean="0"/>
          </a:p>
          <a:p>
            <a:r>
              <a:rPr lang="en-GB" dirty="0" smtClean="0"/>
              <a:t>50 </a:t>
            </a:r>
            <a:r>
              <a:rPr lang="en-GB" dirty="0" err="1" smtClean="0"/>
              <a:t>traducteurs</a:t>
            </a:r>
            <a:r>
              <a:rPr lang="en-GB" dirty="0" smtClean="0"/>
              <a:t> </a:t>
            </a:r>
            <a:r>
              <a:rPr lang="en-GB" dirty="0" err="1" smtClean="0"/>
              <a:t>référencés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219627" y="1247775"/>
            <a:ext cx="5191125" cy="517366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fr-FR" b="1" dirty="0" smtClean="0"/>
              <a:t>Nos produits documentaires à conserver</a:t>
            </a:r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Un bulletin juridique : articles (hebdomadaire)</a:t>
            </a:r>
          </a:p>
          <a:p>
            <a:r>
              <a:rPr lang="fr-FR" dirty="0" smtClean="0"/>
              <a:t>Une newsletter: livres (mensuelle)</a:t>
            </a:r>
          </a:p>
          <a:p>
            <a:r>
              <a:rPr lang="fr-FR" dirty="0" smtClean="0"/>
              <a:t>Des newsletters thématiques</a:t>
            </a:r>
          </a:p>
          <a:p>
            <a:r>
              <a:rPr lang="fr-FR" dirty="0" smtClean="0"/>
              <a:t>Des portails dédiés aux groupes de pratique</a:t>
            </a:r>
          </a:p>
          <a:p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9A834FB6-DA35-4A27-A34E-0866702D4D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390" y="302801"/>
            <a:ext cx="9633342" cy="821149"/>
          </a:xfrm>
        </p:spPr>
        <p:txBody>
          <a:bodyPr/>
          <a:lstStyle/>
          <a:p>
            <a:pPr algn="ctr"/>
            <a:r>
              <a:rPr lang="fr-FR" dirty="0" smtClean="0"/>
              <a:t>Le choix de PMB : 6 mois pour l’appel d’offres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25390" y="1306513"/>
            <a:ext cx="9623425" cy="514667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Une procédure rigoureuse d’appel d’offres gérée de notre service global à LONDRES</a:t>
            </a:r>
          </a:p>
          <a:p>
            <a:endParaRPr lang="fr-FR" dirty="0"/>
          </a:p>
          <a:p>
            <a:r>
              <a:rPr lang="fr-FR" dirty="0" smtClean="0"/>
              <a:t>Décision de gestion du projet en local </a:t>
            </a:r>
            <a:r>
              <a:rPr lang="fr-FR" dirty="0"/>
              <a:t>(</a:t>
            </a:r>
            <a:r>
              <a:rPr lang="fr-FR" dirty="0" smtClean="0"/>
              <a:t>projet global à plus long terme)</a:t>
            </a:r>
          </a:p>
          <a:p>
            <a:r>
              <a:rPr lang="fr-FR" dirty="0" smtClean="0"/>
              <a:t>Suivi de la procédure par le service achat de Londres</a:t>
            </a:r>
          </a:p>
          <a:p>
            <a:r>
              <a:rPr lang="fr-FR" dirty="0" smtClean="0"/>
              <a:t>Rédaction du cahier des charges</a:t>
            </a:r>
          </a:p>
          <a:p>
            <a:r>
              <a:rPr lang="fr-FR" dirty="0" smtClean="0"/>
              <a:t>Appel à candidatures à un panel de 8 fournisseurs</a:t>
            </a:r>
          </a:p>
          <a:p>
            <a:r>
              <a:rPr lang="fr-FR" dirty="0" smtClean="0"/>
              <a:t>Réception des dossiers de candidature à concourir</a:t>
            </a:r>
          </a:p>
          <a:p>
            <a:r>
              <a:rPr lang="fr-FR" dirty="0" smtClean="0"/>
              <a:t>Envoi du RFP (</a:t>
            </a:r>
            <a:r>
              <a:rPr lang="fr-FR" dirty="0" err="1" smtClean="0"/>
              <a:t>Request</a:t>
            </a:r>
            <a:r>
              <a:rPr lang="fr-FR" dirty="0" smtClean="0"/>
              <a:t> For </a:t>
            </a:r>
            <a:r>
              <a:rPr lang="fr-FR" dirty="0" err="1" smtClean="0"/>
              <a:t>Proposal</a:t>
            </a:r>
            <a:r>
              <a:rPr lang="fr-FR" dirty="0" smtClean="0"/>
              <a:t>)</a:t>
            </a:r>
          </a:p>
          <a:p>
            <a:r>
              <a:rPr lang="fr-FR" dirty="0" smtClean="0"/>
              <a:t>Réception des propositions</a:t>
            </a:r>
          </a:p>
          <a:p>
            <a:r>
              <a:rPr lang="fr-FR" dirty="0" smtClean="0"/>
              <a:t>Examen des soumissions et « </a:t>
            </a:r>
            <a:r>
              <a:rPr lang="fr-FR" dirty="0" err="1" smtClean="0"/>
              <a:t>scoring</a:t>
            </a:r>
            <a:r>
              <a:rPr lang="fr-FR" dirty="0" smtClean="0"/>
              <a:t> » (notation des fonctionnalités par l’équipe du centre de documentation selon barème)</a:t>
            </a:r>
          </a:p>
          <a:p>
            <a:r>
              <a:rPr lang="fr-FR" dirty="0" smtClean="0"/>
              <a:t>Sélection en deux étapes (établissement d’une liste courte)</a:t>
            </a:r>
          </a:p>
          <a:p>
            <a:r>
              <a:rPr lang="fr-FR" dirty="0" smtClean="0"/>
              <a:t>Sélection finale de PMB face à Sydney Plus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DF25AF-5034-4EBD-B5E0-1BA05C6531E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Calendrier du Projet: 6 (petits) mois pour le lancement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534988" y="1447800"/>
            <a:ext cx="4694237" cy="517366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LA MIGRATION</a:t>
            </a:r>
            <a:endParaRPr lang="fr-FR" b="1" dirty="0"/>
          </a:p>
          <a:p>
            <a:r>
              <a:rPr lang="fr-FR" dirty="0"/>
              <a:t>Signature du </a:t>
            </a:r>
            <a:r>
              <a:rPr lang="fr-FR" dirty="0" smtClean="0"/>
              <a:t>contrat: Décembre 2014</a:t>
            </a:r>
          </a:p>
          <a:p>
            <a:pPr lvl="1"/>
            <a:r>
              <a:rPr lang="fr-FR" dirty="0" smtClean="0"/>
              <a:t>Réunion de lancement: Janvier 2015 </a:t>
            </a:r>
          </a:p>
          <a:p>
            <a:pPr lvl="1"/>
            <a:r>
              <a:rPr lang="fr-FR" dirty="0" err="1" smtClean="0"/>
              <a:t>Specifications</a:t>
            </a:r>
            <a:r>
              <a:rPr lang="fr-FR" dirty="0" smtClean="0"/>
              <a:t> du portail : Févier 2015</a:t>
            </a:r>
            <a:endParaRPr lang="fr-FR" dirty="0"/>
          </a:p>
          <a:p>
            <a:pPr lvl="1"/>
            <a:r>
              <a:rPr lang="fr-FR" dirty="0" smtClean="0"/>
              <a:t>Réalisation de la maquette, définition des paramètres du portail</a:t>
            </a:r>
          </a:p>
          <a:p>
            <a:pPr lvl="1"/>
            <a:r>
              <a:rPr lang="fr-FR" dirty="0" smtClean="0"/>
              <a:t>Paramétrage du portail Mars-Avril </a:t>
            </a:r>
          </a:p>
          <a:p>
            <a:endParaRPr lang="fr-FR" dirty="0"/>
          </a:p>
          <a:p>
            <a:r>
              <a:rPr lang="fr-FR" dirty="0" smtClean="0"/>
              <a:t>Migration: Février 2015</a:t>
            </a:r>
          </a:p>
          <a:p>
            <a:pPr lvl="1"/>
            <a:r>
              <a:rPr lang="fr-FR" dirty="0" smtClean="0"/>
              <a:t>Test de la base: Mars, migration définitive fin Mars</a:t>
            </a:r>
          </a:p>
          <a:p>
            <a:pPr lvl="1"/>
            <a:r>
              <a:rPr lang="fr-FR" dirty="0" smtClean="0"/>
              <a:t>Paramétrage de la base</a:t>
            </a:r>
          </a:p>
          <a:p>
            <a:r>
              <a:rPr lang="fr-FR" dirty="0" smtClean="0"/>
              <a:t>Formation : mars 2015</a:t>
            </a:r>
          </a:p>
          <a:p>
            <a:r>
              <a:rPr lang="fr-FR" dirty="0" smtClean="0"/>
              <a:t>Utilisation de la base: mars - avril </a:t>
            </a:r>
          </a:p>
          <a:p>
            <a:r>
              <a:rPr lang="fr-FR" dirty="0" smtClean="0"/>
              <a:t>Mise à jour avec le flux : avril 2015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5470525" y="1447800"/>
            <a:ext cx="4702175" cy="517366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LE DEMENAGEMENT</a:t>
            </a:r>
            <a:endParaRPr lang="fr-FR" b="1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1 Centre de Doc + 9 antennes deviennent :</a:t>
            </a:r>
          </a:p>
          <a:p>
            <a:r>
              <a:rPr lang="fr-FR" dirty="0" smtClean="0"/>
              <a:t>3 lieux pour le CDD + 4 antennes de doc</a:t>
            </a:r>
          </a:p>
          <a:p>
            <a:endParaRPr lang="fr-FR" dirty="0" smtClean="0"/>
          </a:p>
          <a:p>
            <a:r>
              <a:rPr lang="fr-FR" dirty="0" smtClean="0"/>
              <a:t>Désherbage des collections: février 2015</a:t>
            </a:r>
          </a:p>
          <a:p>
            <a:r>
              <a:rPr lang="fr-FR" dirty="0" smtClean="0"/>
              <a:t>Réorganisation des archives: mars 2015</a:t>
            </a:r>
          </a:p>
          <a:p>
            <a:r>
              <a:rPr lang="fr-FR" dirty="0" smtClean="0"/>
              <a:t>Modification complète de l’interface RFID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06600" y="6083300"/>
            <a:ext cx="736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Lancement du portail le 12 Mai, jour d’installation rue d’</a:t>
            </a:r>
            <a:r>
              <a:rPr lang="fr-FR" sz="2000" dirty="0" err="1"/>
              <a:t>Astorg</a:t>
            </a:r>
            <a:endParaRPr lang="fr-FR" sz="20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9A834FB6-DA35-4A27-A34E-0866702D4D4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Particularités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 smtClean="0"/>
              <a:t>Migration des données depuis Alexandrie v7 et v6</a:t>
            </a:r>
          </a:p>
          <a:p>
            <a:pPr lvl="1"/>
            <a:r>
              <a:rPr lang="fr-FR" dirty="0" smtClean="0"/>
              <a:t>Listes de circulation : non récupérables</a:t>
            </a:r>
          </a:p>
          <a:p>
            <a:pPr lvl="1"/>
            <a:r>
              <a:rPr lang="fr-FR" dirty="0" smtClean="0"/>
              <a:t>Articles et ouvrages : découpage en lots de 2500 notices maximum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Export des utilisateurs : réalisé via le logiciel de gestion de personnel</a:t>
            </a:r>
          </a:p>
          <a:p>
            <a:pPr lvl="1"/>
            <a:r>
              <a:rPr lang="fr-FR" dirty="0" smtClean="0"/>
              <a:t>Objectif : export hebdomadaire et automatisé</a:t>
            </a:r>
          </a:p>
          <a:p>
            <a:pPr lvl="1"/>
            <a:endParaRPr lang="fr-FR" dirty="0"/>
          </a:p>
          <a:p>
            <a:r>
              <a:rPr lang="fr-FR" dirty="0" smtClean="0"/>
              <a:t>Paramétrage de PMB</a:t>
            </a:r>
          </a:p>
          <a:p>
            <a:pPr lvl="1"/>
            <a:r>
              <a:rPr lang="fr-FR" dirty="0" smtClean="0"/>
              <a:t>Plusieurs journées de réunion</a:t>
            </a:r>
          </a:p>
          <a:p>
            <a:pPr lvl="1"/>
            <a:r>
              <a:rPr lang="fr-FR" dirty="0" smtClean="0"/>
              <a:t>Plusieurs jours de formation en complément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Portail </a:t>
            </a:r>
            <a:r>
              <a:rPr lang="fr-FR" dirty="0" err="1" smtClean="0"/>
              <a:t>Infothèque</a:t>
            </a:r>
            <a:endParaRPr lang="fr-FR" dirty="0" smtClean="0"/>
          </a:p>
          <a:p>
            <a:pPr lvl="1"/>
            <a:r>
              <a:rPr lang="fr-FR" dirty="0" smtClean="0"/>
              <a:t>Architecture</a:t>
            </a:r>
          </a:p>
          <a:p>
            <a:pPr lvl="1"/>
            <a:r>
              <a:rPr lang="fr-FR" dirty="0" smtClean="0"/>
              <a:t>Organisation en analogie avec le nouvel immeuble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6DF25AF-5034-4EBD-B5E0-1BA05C6531E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8273" t="9980" r="18828" b="6914"/>
          <a:stretch>
            <a:fillRect/>
          </a:stretch>
        </p:blipFill>
        <p:spPr bwMode="auto">
          <a:xfrm>
            <a:off x="525390" y="1171575"/>
            <a:ext cx="544678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5390" y="139964"/>
            <a:ext cx="9633342" cy="1260211"/>
          </a:xfrm>
        </p:spPr>
        <p:txBody>
          <a:bodyPr/>
          <a:lstStyle/>
          <a:p>
            <a:pPr algn="ctr"/>
            <a:r>
              <a:rPr lang="fr-FR" dirty="0" smtClean="0"/>
              <a:t>Charte graphique de l’</a:t>
            </a:r>
            <a:r>
              <a:rPr lang="fr-FR" dirty="0" err="1" smtClean="0"/>
              <a:t>Infothèque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reprise de la charte graphique du site Clifford Chance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721052"/>
            <a:ext cx="4254500" cy="4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Club juridique PMB - Marie-Dominique Desmarchelier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9A834FB6-DA35-4A27-A34E-0866702D4D4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6" y="543837"/>
            <a:ext cx="6273800" cy="6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969127" y="6415088"/>
            <a:ext cx="914399" cy="157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83527" y="5817187"/>
            <a:ext cx="2592388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Entrées vers les pages thématiques </a:t>
            </a:r>
            <a:r>
              <a:rPr lang="fr-FR" sz="1400" dirty="0" smtClean="0"/>
              <a:t>(calquées sur la nouvelle organisation des emplacements de documentation) </a:t>
            </a:r>
            <a:r>
              <a:rPr lang="fr-FR" sz="900" dirty="0" smtClean="0"/>
              <a:t>(</a:t>
            </a:r>
            <a:r>
              <a:rPr lang="fr-FR" sz="900" dirty="0" err="1" smtClean="0"/>
              <a:t>cf</a:t>
            </a:r>
            <a:r>
              <a:rPr lang="fr-FR" sz="900" dirty="0" smtClean="0"/>
              <a:t> diapo suivante)</a:t>
            </a:r>
            <a:endParaRPr lang="fr-FR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363620" y="3028950"/>
            <a:ext cx="10398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03432" y="3153966"/>
            <a:ext cx="20002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Derniers articles dépouillés pour la newsletter parmi toutes les revues reçues. Fil quotidien</a:t>
            </a:r>
            <a:endParaRPr lang="fr-FR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84677" y="2714625"/>
            <a:ext cx="3795712" cy="188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80389" y="1951732"/>
            <a:ext cx="229552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Dernières acquisitions du CDD. </a:t>
            </a:r>
            <a:r>
              <a:rPr lang="fr-FR" sz="1600" dirty="0" err="1" smtClean="0"/>
              <a:t>Carousel</a:t>
            </a:r>
            <a:r>
              <a:rPr lang="fr-FR" sz="1600" dirty="0" smtClean="0"/>
              <a:t> mis à jour par l’ajout des nouveautés. </a:t>
            </a:r>
            <a:endParaRPr lang="fr-FR" sz="1600" dirty="0"/>
          </a:p>
        </p:txBody>
      </p:sp>
      <p:cxnSp>
        <p:nvCxnSpPr>
          <p:cNvPr id="20" name="Straight Arrow Connector 19"/>
          <p:cNvCxnSpPr>
            <a:stCxn id="22" idx="0"/>
          </p:cNvCxnSpPr>
          <p:nvPr/>
        </p:nvCxnSpPr>
        <p:spPr>
          <a:xfrm flipV="1">
            <a:off x="870745" y="3028950"/>
            <a:ext cx="738981" cy="125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1764" y="3153966"/>
            <a:ext cx="1477962" cy="1815882"/>
          </a:xfrm>
          <a:prstGeom prst="rect">
            <a:avLst/>
          </a:prstGeom>
          <a:noFill/>
          <a:ln>
            <a:solidFill>
              <a:srgbClr val="00697A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Lien rapide vers les Bases de Données auxquelles le cabinet est abonné. </a:t>
            </a:r>
            <a:endParaRPr lang="fr-FR" sz="1600" dirty="0"/>
          </a:p>
        </p:txBody>
      </p:sp>
      <p:sp>
        <p:nvSpPr>
          <p:cNvPr id="17" name="TextBox 21"/>
          <p:cNvSpPr txBox="1"/>
          <p:nvPr/>
        </p:nvSpPr>
        <p:spPr>
          <a:xfrm>
            <a:off x="5665790" y="826353"/>
            <a:ext cx="4810125" cy="830997"/>
          </a:xfrm>
          <a:prstGeom prst="rect">
            <a:avLst/>
          </a:prstGeom>
          <a:noFill/>
          <a:ln>
            <a:solidFill>
              <a:srgbClr val="00697A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portail est le point d’accès rapide vers toute la documentation externe au cabinet. Les liens vers les bases de données de KM se font par l’intranet.  </a:t>
            </a:r>
            <a:endParaRPr lang="fr-FR" sz="1600" dirty="0"/>
          </a:p>
        </p:txBody>
      </p:sp>
      <p:cxnSp>
        <p:nvCxnSpPr>
          <p:cNvPr id="21" name="Straight Arrow Connector 9"/>
          <p:cNvCxnSpPr/>
          <p:nvPr/>
        </p:nvCxnSpPr>
        <p:spPr>
          <a:xfrm flipV="1">
            <a:off x="5831682" y="704850"/>
            <a:ext cx="626268" cy="121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C Pitch Teal">
      <a:dk1>
        <a:srgbClr val="00697A"/>
      </a:dk1>
      <a:lt1>
        <a:srgbClr val="FFFFFF"/>
      </a:lt1>
      <a:dk2>
        <a:srgbClr val="000000"/>
      </a:dk2>
      <a:lt2>
        <a:srgbClr val="5F5F5F"/>
      </a:lt2>
      <a:accent1>
        <a:srgbClr val="00697A"/>
      </a:accent1>
      <a:accent2>
        <a:srgbClr val="F27D00"/>
      </a:accent2>
      <a:accent3>
        <a:srgbClr val="D9D9D9"/>
      </a:accent3>
      <a:accent4>
        <a:srgbClr val="E5322C"/>
      </a:accent4>
      <a:accent5>
        <a:srgbClr val="00737A"/>
      </a:accent5>
      <a:accent6>
        <a:srgbClr val="1A75CF"/>
      </a:accent6>
      <a:hlink>
        <a:srgbClr val="00697A"/>
      </a:hlink>
      <a:folHlink>
        <a:srgbClr val="00697A"/>
      </a:folHlink>
    </a:clrScheme>
    <a:fontScheme name="B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938</Words>
  <Application>Microsoft Office PowerPoint</Application>
  <PresentationFormat>Personnalisé</PresentationFormat>
  <Paragraphs>215</Paragraphs>
  <Slides>18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blank</vt:lpstr>
      <vt:lpstr>Worksheet</vt:lpstr>
      <vt:lpstr>Club juridique PMB</vt:lpstr>
      <vt:lpstr>Petite histoire du catalogue  Centre de Documentation Clifford Chance Paris</vt:lpstr>
      <vt:lpstr>Objectifs du changement de logiciel</vt:lpstr>
      <vt:lpstr>Quelques chiffres...</vt:lpstr>
      <vt:lpstr>Le choix de PMB : 6 mois pour l’appel d’offres</vt:lpstr>
      <vt:lpstr>Calendrier du Projet: 6 (petits) mois pour le lancement</vt:lpstr>
      <vt:lpstr>Particularités </vt:lpstr>
      <vt:lpstr>Charte graphique de l’Infothèque,  reprise de la charte graphique du site Clifford Chance</vt:lpstr>
      <vt:lpstr>Présentation PowerPoint</vt:lpstr>
      <vt:lpstr>Exemple de page thématique (Environnement)</vt:lpstr>
      <vt:lpstr>La page recherche</vt:lpstr>
      <vt:lpstr>Le Kiosque de revues</vt:lpstr>
      <vt:lpstr>Le système de prêt du CDD</vt:lpstr>
      <vt:lpstr>Etude du process de réencodage/catalogage RFID</vt:lpstr>
      <vt:lpstr>Les challenges du projet</vt:lpstr>
      <vt:lpstr>Quatre mois après, nos impressions</vt:lpstr>
      <vt:lpstr>Et maintenant, place à la démo!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juridique PMB</dc:title>
  <cp:lastModifiedBy>Carole GUELFUCCI</cp:lastModifiedBy>
  <cp:revision>1</cp:revision>
  <dcterms:modified xsi:type="dcterms:W3CDTF">2015-10-09T16:13:42Z</dcterms:modified>
</cp:coreProperties>
</file>